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97" r:id="rId3"/>
    <p:sldId id="287" r:id="rId4"/>
    <p:sldId id="294" r:id="rId5"/>
    <p:sldId id="295" r:id="rId6"/>
    <p:sldId id="285" r:id="rId7"/>
    <p:sldId id="290" r:id="rId8"/>
    <p:sldId id="291" r:id="rId9"/>
    <p:sldId id="286" r:id="rId10"/>
    <p:sldId id="289" r:id="rId11"/>
    <p:sldId id="288" r:id="rId12"/>
    <p:sldId id="293" r:id="rId13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7777"/>
    <a:srgbClr val="292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4139" autoAdjust="0"/>
  </p:normalViewPr>
  <p:slideViewPr>
    <p:cSldViewPr>
      <p:cViewPr>
        <p:scale>
          <a:sx n="70" d="100"/>
          <a:sy n="70" d="100"/>
        </p:scale>
        <p:origin x="-114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ACA6D5-2C9F-4BC7-A0D9-D59013402B06}" type="datetimeFigureOut">
              <a:rPr lang="fi-FI"/>
              <a:pPr>
                <a:defRPr/>
              </a:pPr>
              <a:t>18.9.2013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750CC4-601E-489C-A9EB-DF2B07293A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45194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Neil Leiper, 2004, Tourism Management 3rd ed, Frenchs Forest, Pearson, p. 53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Smith (1995) – Destination: Sense of identity; Infrastructure; Region with capacity to support more than one community or attraction; Presence of / or capacity to develop attractions; Capacity to support planning and marketing; Accessibility</a:t>
            </a:r>
            <a:endParaRPr lang="fi-FI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E1D677-EC38-4D5E-86B3-4DD95B2B2EF6}" type="slidenum">
              <a:rPr lang="en-AU" smtClean="0"/>
              <a:pPr eaLnBrk="1" hangingPunct="1"/>
              <a:t>5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4550C-A4DA-475A-9CE3-13D94B046E72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B2208D-D71F-4569-A460-EA62D1792819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D56CBF-93B6-4239-B719-DFB7ADE739F4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8C4DD3-19AD-4673-BB2B-71DB729295E0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50CC4-601E-489C-A9EB-DF2B07293A00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873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luc_pp_matk_es_eng_280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lapalkki-EN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9144000" cy="865188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fi-FI"/>
              <a:t>Otsikkokenttä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24175"/>
            <a:ext cx="9144000" cy="172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/>
              <a:t>Alaotsikko, ja/tai otsikkoa tarkentavaa tekstiä.</a:t>
            </a:r>
          </a:p>
        </p:txBody>
      </p:sp>
    </p:spTree>
    <p:extLst>
      <p:ext uri="{BB962C8B-B14F-4D97-AF65-F5344CB8AC3E}">
        <p14:creationId xmlns:p14="http://schemas.microsoft.com/office/powerpoint/2010/main" xmlns="" val="37214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0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260350"/>
            <a:ext cx="217805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83338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0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6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21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3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41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95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218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6303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182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luc_pp_matk_eng_280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7137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Otsikkokenttä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Tekstikenttä</a:t>
            </a:r>
          </a:p>
        </p:txBody>
      </p:sp>
      <p:pic>
        <p:nvPicPr>
          <p:cNvPr id="1029" name="Picture 6" descr="alapalkki-ENG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99188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484313"/>
            <a:ext cx="7880350" cy="2449512"/>
          </a:xfrm>
        </p:spPr>
        <p:txBody>
          <a:bodyPr/>
          <a:lstStyle/>
          <a:p>
            <a:pPr eaLnBrk="1" hangingPunct="1">
              <a:defRPr/>
            </a:pPr>
            <a:r>
              <a:rPr lang="fi-FI" sz="4600" b="0" dirty="0" smtClean="0">
                <a:latin typeface="+mn-lt"/>
              </a:rPr>
              <a:t>Alkuperäisyys ja autenttisuus – tarinan tärkeys ”aidossa” matkailussa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116013" y="4076700"/>
            <a:ext cx="7596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i-FI" sz="2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Prof. Johan R. Edelheim, Matkailualan tutkimus- ja koulutusinstituutti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613" y="5948363"/>
            <a:ext cx="53292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Voit tutustua Johanin tutkimuksiin sivulla:</a:t>
            </a:r>
          </a:p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http://ulapland.academia.edu/JohanEdelheim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192838" cy="850900"/>
          </a:xfrm>
        </p:spPr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Autenttisuus</a:t>
            </a:r>
            <a:endParaRPr lang="fi-FI" sz="4400" dirty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fi-FI" sz="3200" smtClean="0">
                <a:solidFill>
                  <a:schemeClr val="tx1"/>
                </a:solidFill>
              </a:rPr>
              <a:t>Objektimainen</a:t>
            </a:r>
          </a:p>
          <a:p>
            <a:pPr marL="457200" indent="-457200">
              <a:buFontTx/>
              <a:buChar char="•"/>
            </a:pPr>
            <a:r>
              <a:rPr lang="fi-FI" sz="3200" smtClean="0">
                <a:solidFill>
                  <a:schemeClr val="tx1"/>
                </a:solidFill>
              </a:rPr>
              <a:t>Konstruktiomainen</a:t>
            </a:r>
          </a:p>
          <a:p>
            <a:pPr marL="457200" indent="-457200">
              <a:buFontTx/>
              <a:buChar char="•"/>
            </a:pPr>
            <a:r>
              <a:rPr lang="fi-FI" sz="3200" smtClean="0">
                <a:solidFill>
                  <a:schemeClr val="tx1"/>
                </a:solidFill>
              </a:rPr>
              <a:t>Eksistentiaalinen</a:t>
            </a:r>
          </a:p>
          <a:p>
            <a:pPr marL="457200" indent="-457200">
              <a:buFontTx/>
              <a:buChar char="•"/>
            </a:pPr>
            <a:r>
              <a:rPr lang="fi-FI" sz="3200" smtClean="0">
                <a:solidFill>
                  <a:schemeClr val="tx1"/>
                </a:solidFill>
              </a:rPr>
              <a:t>Performatiivinen</a:t>
            </a: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39925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51250"/>
            <a:ext cx="41370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51250"/>
            <a:ext cx="4189412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1" t="23183" r="17572" b="26759"/>
          <a:stretch>
            <a:fillRect/>
          </a:stretch>
        </p:blipFill>
        <p:spPr bwMode="auto">
          <a:xfrm>
            <a:off x="6643688" y="55563"/>
            <a:ext cx="2482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567488" y="868363"/>
            <a:ext cx="2397125" cy="54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390668" cy="1314765"/>
          </a:xfrm>
        </p:spPr>
        <p:txBody>
          <a:bodyPr/>
          <a:lstStyle/>
          <a:p>
            <a:pPr>
              <a:defRPr/>
            </a:pPr>
            <a:r>
              <a:rPr lang="en-AU" sz="5400" dirty="0" smtClean="0">
                <a:latin typeface="+mn-lt"/>
              </a:rPr>
              <a:t>Homo </a:t>
            </a:r>
            <a:r>
              <a:rPr lang="en-AU" sz="5400" dirty="0" err="1" smtClean="0">
                <a:latin typeface="+mn-lt"/>
              </a:rPr>
              <a:t>narrans</a:t>
            </a:r>
            <a:r>
              <a:rPr lang="en-AU" sz="5400" dirty="0" smtClean="0">
                <a:latin typeface="+mn-lt"/>
              </a:rPr>
              <a:t> &amp; </a:t>
            </a:r>
            <a:r>
              <a:rPr lang="en-AU" sz="5400" dirty="0" err="1" smtClean="0">
                <a:latin typeface="+mn-lt"/>
              </a:rPr>
              <a:t>nähtävyys</a:t>
            </a:r>
            <a:endParaRPr lang="en-AU" sz="5400" dirty="0">
              <a:latin typeface="+mn-lt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88975" y="558958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/>
              <a:t>Lähde: Edelheim, 2009, s. 64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1" t="23183" r="17572" b="26759"/>
          <a:stretch>
            <a:fillRect/>
          </a:stretch>
        </p:blipFill>
        <p:spPr bwMode="auto">
          <a:xfrm>
            <a:off x="6732588" y="5346700"/>
            <a:ext cx="241141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32588" y="6570663"/>
            <a:ext cx="1204912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86" t="35088" r="24998" b="10239"/>
          <a:stretch>
            <a:fillRect/>
          </a:stretch>
        </p:blipFill>
        <p:spPr bwMode="auto">
          <a:xfrm>
            <a:off x="659339" y="1792924"/>
            <a:ext cx="6147420" cy="38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8" y="549275"/>
            <a:ext cx="377983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86138"/>
            <a:ext cx="39322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938" y="887413"/>
            <a:ext cx="26082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508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088" y="4227513"/>
            <a:ext cx="344011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27513"/>
            <a:ext cx="32289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57150"/>
            <a:ext cx="8713788" cy="850900"/>
          </a:xfrm>
        </p:spPr>
        <p:txBody>
          <a:bodyPr/>
          <a:lstStyle/>
          <a:p>
            <a:pPr>
              <a:defRPr/>
            </a:pPr>
            <a:r>
              <a:rPr lang="fi-FI" sz="5400" dirty="0" smtClean="0">
                <a:latin typeface="+mn-lt"/>
              </a:rPr>
              <a:t>Tarinan tärkeys</a:t>
            </a:r>
            <a:endParaRPr lang="fi-FI" sz="5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Toimintaympäristömme</a:t>
            </a:r>
            <a:endParaRPr lang="fi-FI" sz="4400" dirty="0">
              <a:latin typeface="+mn-lt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0" t="14667" r="2856" b="15701"/>
          <a:stretch>
            <a:fillRect/>
          </a:stretch>
        </p:blipFill>
        <p:spPr>
          <a:xfrm>
            <a:off x="1455738" y="1109663"/>
            <a:ext cx="6788150" cy="50561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17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81987" cy="850900"/>
          </a:xfrm>
        </p:spPr>
        <p:txBody>
          <a:bodyPr/>
          <a:lstStyle/>
          <a:p>
            <a:pPr>
              <a:defRPr/>
            </a:pPr>
            <a:r>
              <a:rPr lang="fi-FI" sz="4800" dirty="0" smtClean="0">
                <a:latin typeface="+mn-lt"/>
              </a:rPr>
              <a:t>Tarinan kulku</a:t>
            </a:r>
            <a:endParaRPr lang="en-AU" sz="4800" dirty="0" smtClean="0"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353425" cy="4824412"/>
          </a:xfrm>
        </p:spPr>
        <p:txBody>
          <a:bodyPr/>
          <a:lstStyle/>
          <a:p>
            <a:r>
              <a:rPr lang="fi-FI" sz="3000" dirty="0" smtClean="0">
                <a:solidFill>
                  <a:schemeClr val="tx1"/>
                </a:solidFill>
              </a:rPr>
              <a:t>Matkailun kokonaissysteemi ja matkailukohde</a:t>
            </a:r>
          </a:p>
          <a:p>
            <a:r>
              <a:rPr lang="fi-FI" sz="3000" dirty="0" smtClean="0">
                <a:solidFill>
                  <a:schemeClr val="tx1"/>
                </a:solidFill>
              </a:rPr>
              <a:t>Platon muotoja</a:t>
            </a:r>
          </a:p>
          <a:p>
            <a:r>
              <a:rPr lang="fi-FI" sz="3000" dirty="0" smtClean="0">
                <a:solidFill>
                  <a:schemeClr val="tx1"/>
                </a:solidFill>
              </a:rPr>
              <a:t>Descartesin dualismi</a:t>
            </a:r>
          </a:p>
          <a:p>
            <a:r>
              <a:rPr lang="fi-FI" sz="3000" dirty="0" smtClean="0">
                <a:solidFill>
                  <a:schemeClr val="tx1"/>
                </a:solidFill>
              </a:rPr>
              <a:t>Alku, alkuperä – ja alkuperäisyys</a:t>
            </a:r>
          </a:p>
          <a:p>
            <a:r>
              <a:rPr lang="fi-FI" sz="3000" dirty="0" smtClean="0">
                <a:solidFill>
                  <a:schemeClr val="tx1"/>
                </a:solidFill>
              </a:rPr>
              <a:t>Autenttisuus, </a:t>
            </a:r>
          </a:p>
          <a:p>
            <a:r>
              <a:rPr lang="fi-FI" sz="3000" dirty="0" smtClean="0">
                <a:solidFill>
                  <a:schemeClr val="tx1"/>
                </a:solidFill>
              </a:rPr>
              <a:t>	objektimainen, konstruktio, eksistentialistinen, </a:t>
            </a:r>
            <a:r>
              <a:rPr lang="fi-FI" sz="3000" dirty="0" err="1" smtClean="0">
                <a:solidFill>
                  <a:schemeClr val="tx1"/>
                </a:solidFill>
              </a:rPr>
              <a:t>performatiivinen</a:t>
            </a:r>
            <a:endParaRPr lang="fi-FI" sz="3000" dirty="0" smtClean="0">
              <a:solidFill>
                <a:schemeClr val="tx1"/>
              </a:solidFill>
            </a:endParaRPr>
          </a:p>
          <a:p>
            <a:r>
              <a:rPr lang="fi-FI" sz="3000" dirty="0" smtClean="0">
                <a:solidFill>
                  <a:schemeClr val="tx1"/>
                </a:solidFill>
              </a:rPr>
              <a:t>Tarina - </a:t>
            </a:r>
            <a:r>
              <a:rPr lang="fi-FI" sz="3000" dirty="0" err="1" smtClean="0">
                <a:solidFill>
                  <a:schemeClr val="tx1"/>
                </a:solidFill>
              </a:rPr>
              <a:t>narratiivi</a:t>
            </a:r>
            <a:endParaRPr lang="fi-FI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260350"/>
            <a:ext cx="7993583" cy="1296988"/>
          </a:xfrm>
        </p:spPr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Matkailun </a:t>
            </a:r>
            <a:br>
              <a:rPr lang="fi-FI" sz="4400" dirty="0" smtClean="0">
                <a:latin typeface="+mn-lt"/>
              </a:rPr>
            </a:br>
            <a:r>
              <a:rPr lang="fi-FI" sz="4400" dirty="0" smtClean="0">
                <a:latin typeface="+mn-lt"/>
              </a:rPr>
              <a:t>kokonaissysteemi</a:t>
            </a:r>
            <a:endParaRPr lang="en-AU" sz="4400" dirty="0">
              <a:latin typeface="+mn-lt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0825" y="5967413"/>
            <a:ext cx="864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i-FI"/>
              <a:t>Lähde: Edelheim, 2012, s. 75 – sovellettu engl. alkuperäisestä: Leiper, 2004, s. 53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3" t="31670" r="15700" b="15233"/>
          <a:stretch>
            <a:fillRect/>
          </a:stretch>
        </p:blipFill>
        <p:spPr bwMode="auto">
          <a:xfrm>
            <a:off x="34925" y="1657350"/>
            <a:ext cx="8999538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0563" y="6381750"/>
            <a:ext cx="453707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 dirty="0">
                <a:solidFill>
                  <a:schemeClr val="tx1"/>
                </a:solidFill>
              </a:rPr>
              <a:t>http://ulapland.academia.edu/JohanEdelheim</a:t>
            </a:r>
          </a:p>
        </p:txBody>
      </p:sp>
    </p:spTree>
    <p:extLst>
      <p:ext uri="{BB962C8B-B14F-4D97-AF65-F5344CB8AC3E}">
        <p14:creationId xmlns:p14="http://schemas.microsoft.com/office/powerpoint/2010/main" xmlns="" val="30528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7920558" cy="720725"/>
          </a:xfrm>
        </p:spPr>
        <p:txBody>
          <a:bodyPr/>
          <a:lstStyle/>
          <a:p>
            <a:pPr eaLnBrk="1" hangingPunct="1">
              <a:defRPr/>
            </a:pPr>
            <a:r>
              <a:rPr lang="fi-FI" sz="4800" dirty="0" smtClean="0">
                <a:latin typeface="+mn-lt"/>
              </a:rPr>
              <a:t>Matkailukohde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989138"/>
            <a:ext cx="7915275" cy="3889375"/>
          </a:xfrm>
        </p:spPr>
        <p:txBody>
          <a:bodyPr/>
          <a:lstStyle/>
          <a:p>
            <a:pPr marL="457200" indent="-457200" eaLnBrk="1" hangingPunct="1">
              <a:buFontTx/>
              <a:buChar char="•"/>
            </a:pPr>
            <a:r>
              <a:rPr lang="fi-FI" sz="3600" smtClean="0">
                <a:solidFill>
                  <a:schemeClr val="tx1"/>
                </a:solidFill>
              </a:rPr>
              <a:t>Nähtävyys (Attraction)</a:t>
            </a:r>
          </a:p>
          <a:p>
            <a:pPr marL="457200" indent="-457200" eaLnBrk="1" hangingPunct="1">
              <a:buFontTx/>
              <a:buChar char="•"/>
            </a:pPr>
            <a:r>
              <a:rPr lang="fi-FI" sz="3600" smtClean="0">
                <a:solidFill>
                  <a:schemeClr val="tx1"/>
                </a:solidFill>
              </a:rPr>
              <a:t>Saavutettavuus (Access)</a:t>
            </a:r>
          </a:p>
          <a:p>
            <a:pPr marL="457200" indent="-457200" eaLnBrk="1" hangingPunct="1">
              <a:buFontTx/>
              <a:buChar char="•"/>
            </a:pPr>
            <a:r>
              <a:rPr lang="fi-FI" sz="3600" smtClean="0">
                <a:solidFill>
                  <a:schemeClr val="tx1"/>
                </a:solidFill>
              </a:rPr>
              <a:t>Vieraanvaraisuus palveluita (Amenities)</a:t>
            </a:r>
          </a:p>
          <a:p>
            <a:pPr marL="457200" indent="-457200" eaLnBrk="1" hangingPunct="1">
              <a:buFontTx/>
              <a:buChar char="•"/>
            </a:pPr>
            <a:r>
              <a:rPr lang="fi-FI" sz="3600" smtClean="0">
                <a:solidFill>
                  <a:schemeClr val="tx1"/>
                </a:solidFill>
              </a:rPr>
              <a:t>Tukevia palveluita (Ancillary services)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0563" y="6381750"/>
            <a:ext cx="4537075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600" dirty="0">
                <a:solidFill>
                  <a:schemeClr val="tx1"/>
                </a:solidFill>
              </a:rPr>
              <a:t>http://ulapland.academia.edu/JohanEdelheim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88975" y="5589588"/>
            <a:ext cx="467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/>
              <a:t>Lähde: Page, 2001</a:t>
            </a:r>
          </a:p>
        </p:txBody>
      </p:sp>
    </p:spTree>
    <p:extLst>
      <p:ext uri="{BB962C8B-B14F-4D97-AF65-F5344CB8AC3E}">
        <p14:creationId xmlns:p14="http://schemas.microsoft.com/office/powerpoint/2010/main" xmlns="" val="31187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Platon muotoja</a:t>
            </a:r>
            <a:endParaRPr lang="fi-FI" sz="4400" dirty="0">
              <a:latin typeface="+mn-lt"/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0" b="42686"/>
          <a:stretch>
            <a:fillRect/>
          </a:stretch>
        </p:blipFill>
        <p:spPr bwMode="auto">
          <a:xfrm>
            <a:off x="87313" y="1341438"/>
            <a:ext cx="8958262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1" t="23183" r="17572" b="26759"/>
          <a:stretch>
            <a:fillRect/>
          </a:stretch>
        </p:blipFill>
        <p:spPr bwMode="auto">
          <a:xfrm>
            <a:off x="6659563" y="5300663"/>
            <a:ext cx="248443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699250" y="5589588"/>
            <a:ext cx="100806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95275"/>
            <a:ext cx="8713788" cy="850900"/>
          </a:xfrm>
        </p:spPr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Descartesin dualismi</a:t>
            </a:r>
            <a:endParaRPr lang="fi-FI" sz="4400" dirty="0">
              <a:latin typeface="+mn-lt"/>
            </a:endParaRP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6" b="7202"/>
          <a:stretch>
            <a:fillRect/>
          </a:stretch>
        </p:blipFill>
        <p:spPr bwMode="auto">
          <a:xfrm>
            <a:off x="755650" y="1158875"/>
            <a:ext cx="80660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1" t="23183" r="17572" b="26759"/>
          <a:stretch>
            <a:fillRect/>
          </a:stretch>
        </p:blipFill>
        <p:spPr bwMode="auto">
          <a:xfrm>
            <a:off x="3648075" y="5300663"/>
            <a:ext cx="2484438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779838" y="5772150"/>
            <a:ext cx="1109662" cy="307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Muoto + dualismi</a:t>
            </a:r>
            <a:endParaRPr lang="fi-FI" sz="4400" dirty="0">
              <a:latin typeface="+mn-lt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676116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81113"/>
            <a:ext cx="37052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1" t="23183" r="17572" b="26759"/>
          <a:stretch>
            <a:fillRect/>
          </a:stretch>
        </p:blipFill>
        <p:spPr bwMode="auto">
          <a:xfrm>
            <a:off x="3708400" y="5251450"/>
            <a:ext cx="25796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708400" y="5589588"/>
            <a:ext cx="1511300" cy="425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sz="4400" dirty="0" smtClean="0">
                <a:latin typeface="+mn-lt"/>
              </a:rPr>
              <a:t>Alku, alkuperä, alkuperäisyys</a:t>
            </a:r>
            <a:endParaRPr lang="fi-FI" sz="4400" dirty="0">
              <a:latin typeface="+mn-lt"/>
            </a:endParaRPr>
          </a:p>
        </p:txBody>
      </p:sp>
      <p:sp>
        <p:nvSpPr>
          <p:cNvPr id="8195" name="Rectangle 18"/>
          <p:cNvSpPr>
            <a:spLocks noChangeArrowheads="1"/>
          </p:cNvSpPr>
          <p:nvPr/>
        </p:nvSpPr>
        <p:spPr bwMode="auto">
          <a:xfrm>
            <a:off x="0" y="1693863"/>
            <a:ext cx="3851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i-FI" sz="1400">
                <a:solidFill>
                  <a:schemeClr val="bg1"/>
                </a:solidFill>
              </a:rPr>
              <a:t>TURVALLISUUS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Laajaan turvallisuuskäsitykseen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perustuva turvallisuusjohtaminen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ja riskien hallinta</a:t>
            </a:r>
          </a:p>
        </p:txBody>
      </p:sp>
      <p:sp>
        <p:nvSpPr>
          <p:cNvPr id="8196" name="Rectangle 22"/>
          <p:cNvSpPr>
            <a:spLocks noChangeArrowheads="1"/>
          </p:cNvSpPr>
          <p:nvPr/>
        </p:nvSpPr>
        <p:spPr bwMode="auto">
          <a:xfrm>
            <a:off x="0" y="4292600"/>
            <a:ext cx="38512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i-FI" sz="1400">
                <a:solidFill>
                  <a:schemeClr val="bg1"/>
                </a:solidFill>
              </a:rPr>
              <a:t>TUOTEKEHITYS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Kokonaisvaltainen </a:t>
            </a:r>
          </a:p>
          <a:p>
            <a:pPr algn="ctr"/>
            <a:r>
              <a:rPr lang="fi-FI" sz="1400">
                <a:solidFill>
                  <a:schemeClr val="bg1"/>
                </a:solidFill>
              </a:rPr>
              <a:t>tuotekehitys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5" b="9283"/>
          <a:stretch>
            <a:fillRect/>
          </a:stretch>
        </p:blipFill>
        <p:spPr bwMode="auto">
          <a:xfrm>
            <a:off x="684213" y="1127125"/>
            <a:ext cx="82153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1" t="23183" r="17572" b="26759"/>
          <a:stretch>
            <a:fillRect/>
          </a:stretch>
        </p:blipFill>
        <p:spPr bwMode="auto">
          <a:xfrm>
            <a:off x="6516688" y="5211763"/>
            <a:ext cx="2627312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6519863" y="5891213"/>
            <a:ext cx="2012950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212</Words>
  <Application>Microsoft Office PowerPoint</Application>
  <PresentationFormat>Näytössä katseltava diaesitys (4:3)</PresentationFormat>
  <Paragraphs>50</Paragraphs>
  <Slides>12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Oletusrakenne</vt:lpstr>
      <vt:lpstr>Alkuperäisyys ja autenttisuus – tarinan tärkeys ”aidossa” matkailussa</vt:lpstr>
      <vt:lpstr>Toimintaympäristömme</vt:lpstr>
      <vt:lpstr>Tarinan kulku</vt:lpstr>
      <vt:lpstr>Matkailun  kokonaissysteemi</vt:lpstr>
      <vt:lpstr>Matkailukohde</vt:lpstr>
      <vt:lpstr>Platon muotoja</vt:lpstr>
      <vt:lpstr>Descartesin dualismi</vt:lpstr>
      <vt:lpstr>Muoto + dualismi</vt:lpstr>
      <vt:lpstr>Alku, alkuperä, alkuperäisyys</vt:lpstr>
      <vt:lpstr>Autenttisuus</vt:lpstr>
      <vt:lpstr>Homo narrans &amp; nähtävyys</vt:lpstr>
      <vt:lpstr>Tarinan tärkeys</vt:lpstr>
    </vt:vector>
  </TitlesOfParts>
  <Company>Lapin korkeakoulukonserni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Tattari Aimo</dc:creator>
  <cp:lastModifiedBy>Hp-koukousvieras</cp:lastModifiedBy>
  <cp:revision>76</cp:revision>
  <dcterms:created xsi:type="dcterms:W3CDTF">2010-04-21T08:47:17Z</dcterms:created>
  <dcterms:modified xsi:type="dcterms:W3CDTF">2013-09-18T13:43:18Z</dcterms:modified>
</cp:coreProperties>
</file>