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90" r:id="rId2"/>
    <p:sldId id="303" r:id="rId3"/>
    <p:sldId id="307" r:id="rId4"/>
    <p:sldId id="310" r:id="rId5"/>
    <p:sldId id="304" r:id="rId6"/>
    <p:sldId id="305" r:id="rId7"/>
    <p:sldId id="306" r:id="rId8"/>
    <p:sldId id="308" r:id="rId9"/>
    <p:sldId id="302" r:id="rId10"/>
    <p:sldId id="294" r:id="rId11"/>
    <p:sldId id="309" r:id="rId12"/>
    <p:sldId id="297" r:id="rId13"/>
    <p:sldId id="299" r:id="rId14"/>
    <p:sldId id="301" r:id="rId15"/>
  </p:sldIdLst>
  <p:sldSz cx="9144000" cy="6858000" type="screen4x3"/>
  <p:notesSz cx="6858000" cy="9144000"/>
  <p:defaultTextStyle>
    <a:defPPr>
      <a:defRPr lang="fi-FI"/>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719" autoAdjust="0"/>
  </p:normalViewPr>
  <p:slideViewPr>
    <p:cSldViewPr snapToObjects="1">
      <p:cViewPr>
        <p:scale>
          <a:sx n="75" d="100"/>
          <a:sy n="75" d="100"/>
        </p:scale>
        <p:origin x="-34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ia\Desktop\Vanha%20Ty&#246;p&#246;yt&#228;\SavonlinnanSeudunMatkailuOy\VerkkokaupanMyynt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i-FI"/>
  <c:chart>
    <c:plotArea>
      <c:layout/>
      <c:barChart>
        <c:barDir val="col"/>
        <c:grouping val="clustered"/>
        <c:ser>
          <c:idx val="0"/>
          <c:order val="0"/>
          <c:tx>
            <c:strRef>
              <c:f>Verkkokauppa!$L$4</c:f>
              <c:strCache>
                <c:ptCount val="1"/>
                <c:pt idx="0">
                  <c:v>2009</c:v>
                </c:pt>
              </c:strCache>
            </c:strRef>
          </c:tx>
          <c:cat>
            <c:strRef>
              <c:f>Verkkokauppa!$K$5:$K$12</c:f>
              <c:strCache>
                <c:ptCount val="8"/>
                <c:pt idx="0">
                  <c:v>Tammi</c:v>
                </c:pt>
                <c:pt idx="1">
                  <c:v>Helmi</c:v>
                </c:pt>
                <c:pt idx="2">
                  <c:v>Maalis</c:v>
                </c:pt>
                <c:pt idx="3">
                  <c:v>Huhti</c:v>
                </c:pt>
                <c:pt idx="4">
                  <c:v>Touko</c:v>
                </c:pt>
                <c:pt idx="5">
                  <c:v>Kesä</c:v>
                </c:pt>
                <c:pt idx="6">
                  <c:v>Heinä</c:v>
                </c:pt>
                <c:pt idx="7">
                  <c:v>Elo</c:v>
                </c:pt>
              </c:strCache>
            </c:strRef>
          </c:cat>
          <c:val>
            <c:numRef>
              <c:f>Verkkokauppa!$L$5:$L$12</c:f>
              <c:numCache>
                <c:formatCode>General</c:formatCode>
                <c:ptCount val="8"/>
                <c:pt idx="0">
                  <c:v>0</c:v>
                </c:pt>
                <c:pt idx="1">
                  <c:v>680</c:v>
                </c:pt>
                <c:pt idx="2">
                  <c:v>2160</c:v>
                </c:pt>
                <c:pt idx="3">
                  <c:v>2680</c:v>
                </c:pt>
                <c:pt idx="4">
                  <c:v>2918</c:v>
                </c:pt>
                <c:pt idx="5">
                  <c:v>7199</c:v>
                </c:pt>
                <c:pt idx="6">
                  <c:v>7497</c:v>
                </c:pt>
                <c:pt idx="7">
                  <c:v>1159</c:v>
                </c:pt>
              </c:numCache>
            </c:numRef>
          </c:val>
        </c:ser>
        <c:ser>
          <c:idx val="1"/>
          <c:order val="1"/>
          <c:tx>
            <c:strRef>
              <c:f>Verkkokauppa!$M$4</c:f>
              <c:strCache>
                <c:ptCount val="1"/>
                <c:pt idx="0">
                  <c:v>2010</c:v>
                </c:pt>
              </c:strCache>
            </c:strRef>
          </c:tx>
          <c:cat>
            <c:strRef>
              <c:f>Verkkokauppa!$K$5:$K$12</c:f>
              <c:strCache>
                <c:ptCount val="8"/>
                <c:pt idx="0">
                  <c:v>Tammi</c:v>
                </c:pt>
                <c:pt idx="1">
                  <c:v>Helmi</c:v>
                </c:pt>
                <c:pt idx="2">
                  <c:v>Maalis</c:v>
                </c:pt>
                <c:pt idx="3">
                  <c:v>Huhti</c:v>
                </c:pt>
                <c:pt idx="4">
                  <c:v>Touko</c:v>
                </c:pt>
                <c:pt idx="5">
                  <c:v>Kesä</c:v>
                </c:pt>
                <c:pt idx="6">
                  <c:v>Heinä</c:v>
                </c:pt>
                <c:pt idx="7">
                  <c:v>Elo</c:v>
                </c:pt>
              </c:strCache>
            </c:strRef>
          </c:cat>
          <c:val>
            <c:numRef>
              <c:f>Verkkokauppa!$M$5:$M$12</c:f>
              <c:numCache>
                <c:formatCode>General</c:formatCode>
                <c:ptCount val="8"/>
                <c:pt idx="0">
                  <c:v>5072</c:v>
                </c:pt>
                <c:pt idx="1">
                  <c:v>7726</c:v>
                </c:pt>
                <c:pt idx="2">
                  <c:v>8733</c:v>
                </c:pt>
                <c:pt idx="3">
                  <c:v>8131</c:v>
                </c:pt>
                <c:pt idx="4">
                  <c:v>14829</c:v>
                </c:pt>
                <c:pt idx="5">
                  <c:v>28132</c:v>
                </c:pt>
                <c:pt idx="6">
                  <c:v>22721</c:v>
                </c:pt>
                <c:pt idx="7">
                  <c:v>5468</c:v>
                </c:pt>
              </c:numCache>
            </c:numRef>
          </c:val>
        </c:ser>
        <c:axId val="64772736"/>
        <c:axId val="64947712"/>
      </c:barChart>
      <c:catAx>
        <c:axId val="64772736"/>
        <c:scaling>
          <c:orientation val="minMax"/>
        </c:scaling>
        <c:axPos val="b"/>
        <c:numFmt formatCode="General" sourceLinked="1"/>
        <c:tickLblPos val="nextTo"/>
        <c:crossAx val="64947712"/>
        <c:crosses val="autoZero"/>
        <c:auto val="1"/>
        <c:lblAlgn val="ctr"/>
        <c:lblOffset val="100"/>
      </c:catAx>
      <c:valAx>
        <c:axId val="64947712"/>
        <c:scaling>
          <c:orientation val="minMax"/>
        </c:scaling>
        <c:axPos val="l"/>
        <c:majorGridlines/>
        <c:numFmt formatCode="General" sourceLinked="1"/>
        <c:tickLblPos val="nextTo"/>
        <c:crossAx val="64772736"/>
        <c:crosses val="autoZero"/>
        <c:crossBetween val="between"/>
      </c:valAx>
    </c:plotArea>
    <c:legend>
      <c:legendPos val="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i-FI"/>
          </a:p>
        </p:txBody>
      </p:sp>
      <p:sp>
        <p:nvSpPr>
          <p:cNvPr id="3" name="Päiväyksen paikkamerkki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C347371-2DBB-40EB-8200-3535A441BD04}" type="datetime1">
              <a:rPr lang="fi-FI"/>
              <a:pPr>
                <a:defRPr/>
              </a:pPr>
              <a:t>1.10.2010</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i-FI" noProof="0" smtClean="0"/>
              <a:t>Muokkaa tekstin perustyylejä osoittamalla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0BFFD53-8BE5-4FF1-A20C-5679BC9E541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osoitt.</a:t>
            </a:r>
            <a:endParaRPr lang="fi-FI"/>
          </a:p>
        </p:txBody>
      </p:sp>
      <p:sp>
        <p:nvSpPr>
          <p:cNvPr id="4" name="Päiväyksen paikkamerkki 3"/>
          <p:cNvSpPr>
            <a:spLocks noGrp="1"/>
          </p:cNvSpPr>
          <p:nvPr>
            <p:ph type="dt" sz="half" idx="10"/>
          </p:nvPr>
        </p:nvSpPr>
        <p:spPr/>
        <p:txBody>
          <a:bodyPr/>
          <a:lstStyle>
            <a:lvl1pPr>
              <a:defRPr/>
            </a:lvl1pPr>
          </a:lstStyle>
          <a:p>
            <a:pPr>
              <a:defRPr/>
            </a:pPr>
            <a:fld id="{52546682-C8AE-43F2-8723-19D651EC93DC}" type="datetime1">
              <a:rPr lang="fi-FI"/>
              <a:pPr>
                <a:defRPr/>
              </a:pPr>
              <a:t>1.10.2010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55767E8E-20D9-4835-9853-28AF447A8677}"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lvl1pPr>
              <a:defRPr/>
            </a:lvl1pPr>
          </a:lstStyle>
          <a:p>
            <a:pPr>
              <a:defRPr/>
            </a:pPr>
            <a:fld id="{09C7651B-5295-4F37-922A-A2043E5ECFF4}" type="datetime1">
              <a:rPr lang="fi-FI"/>
              <a:pPr>
                <a:defRPr/>
              </a:pPr>
              <a:t>1.10.2010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F78E104-8283-47D2-BB69-E934C63D73EC}"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smtClean="0"/>
              <a:t>Muokkaa perustyylejä osoitt.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lvl1pPr>
              <a:defRPr/>
            </a:lvl1pPr>
          </a:lstStyle>
          <a:p>
            <a:pPr>
              <a:defRPr/>
            </a:pPr>
            <a:fld id="{49AEEE5E-F6B1-45E1-AFCB-9C0A286914CA}" type="datetime1">
              <a:rPr lang="fi-FI"/>
              <a:pPr>
                <a:defRPr/>
              </a:pPr>
              <a:t>1.10.2010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C89B409A-BCF4-4913-AE5E-036BEA96E2F7}"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lvl1pPr>
              <a:defRPr/>
            </a:lvl1pPr>
          </a:lstStyle>
          <a:p>
            <a:pPr>
              <a:defRPr/>
            </a:pPr>
            <a:fld id="{3E329B82-D50F-4316-9124-AD3E477C1486}" type="datetime1">
              <a:rPr lang="fi-FI"/>
              <a:pPr>
                <a:defRPr/>
              </a:pPr>
              <a:t>1.10.2010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0236BD0A-0BF4-40F9-A18A-884C08BCDEF6}"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osoitt.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osoittamalla</a:t>
            </a:r>
          </a:p>
        </p:txBody>
      </p:sp>
      <p:sp>
        <p:nvSpPr>
          <p:cNvPr id="4" name="Päiväyksen paikkamerkki 3"/>
          <p:cNvSpPr>
            <a:spLocks noGrp="1"/>
          </p:cNvSpPr>
          <p:nvPr>
            <p:ph type="dt" sz="half" idx="10"/>
          </p:nvPr>
        </p:nvSpPr>
        <p:spPr/>
        <p:txBody>
          <a:bodyPr/>
          <a:lstStyle>
            <a:lvl1pPr>
              <a:defRPr/>
            </a:lvl1pPr>
          </a:lstStyle>
          <a:p>
            <a:pPr>
              <a:defRPr/>
            </a:pPr>
            <a:fld id="{AB90AAB5-4173-4EEF-AB6E-EFFAC60C5AE4}" type="datetime1">
              <a:rPr lang="fi-FI"/>
              <a:pPr>
                <a:defRPr/>
              </a:pPr>
              <a:t>1.10.2010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30B13B7C-0FA8-425F-B5B8-FEFF6258C3E3}"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yksen paikkamerkki 3"/>
          <p:cNvSpPr>
            <a:spLocks noGrp="1"/>
          </p:cNvSpPr>
          <p:nvPr>
            <p:ph type="dt" sz="half" idx="10"/>
          </p:nvPr>
        </p:nvSpPr>
        <p:spPr/>
        <p:txBody>
          <a:bodyPr/>
          <a:lstStyle>
            <a:lvl1pPr>
              <a:defRPr/>
            </a:lvl1pPr>
          </a:lstStyle>
          <a:p>
            <a:pPr>
              <a:defRPr/>
            </a:pPr>
            <a:fld id="{311BC660-BF1C-492A-BDFC-DF510327DEAC}" type="datetime1">
              <a:rPr lang="fi-FI"/>
              <a:pPr>
                <a:defRPr/>
              </a:pPr>
              <a:t>1.10.2010</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BC7B3281-B8F1-4C15-8FD4-C60A72D6BA75}"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osoitt.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yksen paikkamerkki 3"/>
          <p:cNvSpPr>
            <a:spLocks noGrp="1"/>
          </p:cNvSpPr>
          <p:nvPr>
            <p:ph type="dt" sz="half" idx="10"/>
          </p:nvPr>
        </p:nvSpPr>
        <p:spPr/>
        <p:txBody>
          <a:bodyPr/>
          <a:lstStyle>
            <a:lvl1pPr>
              <a:defRPr/>
            </a:lvl1pPr>
          </a:lstStyle>
          <a:p>
            <a:pPr>
              <a:defRPr/>
            </a:pPr>
            <a:fld id="{60EFD808-CB0E-439D-A33C-08C94605B225}" type="datetime1">
              <a:rPr lang="fi-FI"/>
              <a:pPr>
                <a:defRPr/>
              </a:pPr>
              <a:t>1.10.2010</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73DDAE87-18C9-47B0-A50C-1959552EDCD0}"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äiväyksen paikkamerkki 3"/>
          <p:cNvSpPr>
            <a:spLocks noGrp="1"/>
          </p:cNvSpPr>
          <p:nvPr>
            <p:ph type="dt" sz="half" idx="10"/>
          </p:nvPr>
        </p:nvSpPr>
        <p:spPr/>
        <p:txBody>
          <a:bodyPr/>
          <a:lstStyle>
            <a:lvl1pPr>
              <a:defRPr/>
            </a:lvl1pPr>
          </a:lstStyle>
          <a:p>
            <a:pPr>
              <a:defRPr/>
            </a:pPr>
            <a:fld id="{FE786D96-87F3-4133-AC65-1A6203A7B77E}" type="datetime1">
              <a:rPr lang="fi-FI"/>
              <a:pPr>
                <a:defRPr/>
              </a:pPr>
              <a:t>1.10.2010</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079E5786-AD83-4F23-A3B2-D66E09621FD1}"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yksen paikkamerkki 3"/>
          <p:cNvSpPr>
            <a:spLocks noGrp="1"/>
          </p:cNvSpPr>
          <p:nvPr>
            <p:ph type="dt" sz="half" idx="10"/>
          </p:nvPr>
        </p:nvSpPr>
        <p:spPr/>
        <p:txBody>
          <a:bodyPr/>
          <a:lstStyle>
            <a:lvl1pPr>
              <a:defRPr/>
            </a:lvl1pPr>
          </a:lstStyle>
          <a:p>
            <a:pPr>
              <a:defRPr/>
            </a:pPr>
            <a:fld id="{D5F900E6-6771-4B0B-8800-631C74B6CBC9}" type="datetime1">
              <a:rPr lang="fi-FI"/>
              <a:pPr>
                <a:defRPr/>
              </a:pPr>
              <a:t>1.10.2010</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D15FCBE5-1929-4782-880D-3A5AF9DA6D98}"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osoitt.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Päiväyksen paikkamerkki 3"/>
          <p:cNvSpPr>
            <a:spLocks noGrp="1"/>
          </p:cNvSpPr>
          <p:nvPr>
            <p:ph type="dt" sz="half" idx="10"/>
          </p:nvPr>
        </p:nvSpPr>
        <p:spPr/>
        <p:txBody>
          <a:bodyPr/>
          <a:lstStyle>
            <a:lvl1pPr>
              <a:defRPr/>
            </a:lvl1pPr>
          </a:lstStyle>
          <a:p>
            <a:pPr>
              <a:defRPr/>
            </a:pPr>
            <a:fld id="{572C7BB9-143D-4586-B9F8-DF5208B8868F}" type="datetime1">
              <a:rPr lang="fi-FI"/>
              <a:pPr>
                <a:defRPr/>
              </a:pPr>
              <a:t>1.10.2010</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CFED4AD-16E7-4F7B-ACDC-67012E6FBB3C}"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osoitt.</a:t>
            </a:r>
            <a:endParaRPr lang="fi-FI"/>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Päiväyksen paikkamerkki 3"/>
          <p:cNvSpPr>
            <a:spLocks noGrp="1"/>
          </p:cNvSpPr>
          <p:nvPr>
            <p:ph type="dt" sz="half" idx="10"/>
          </p:nvPr>
        </p:nvSpPr>
        <p:spPr/>
        <p:txBody>
          <a:bodyPr/>
          <a:lstStyle>
            <a:lvl1pPr>
              <a:defRPr/>
            </a:lvl1pPr>
          </a:lstStyle>
          <a:p>
            <a:pPr>
              <a:defRPr/>
            </a:pPr>
            <a:fld id="{C13489B2-C2D3-4ED4-8472-A3F60B2B5141}" type="datetime1">
              <a:rPr lang="fi-FI"/>
              <a:pPr>
                <a:defRPr/>
              </a:pPr>
              <a:t>1.10.2010</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FE59D2F4-E3C1-42B4-BEBA-5E1F9419F591}"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perustyylejä osoitt.</a:t>
            </a:r>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Päiväyksen paikkamerkki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CCCAEFE-8ED4-4F3D-AA18-E49A877F61BD}" type="datetime1">
              <a:rPr lang="fi-FI"/>
              <a:pPr>
                <a:defRPr/>
              </a:pPr>
              <a:t>1.10.2010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4A95E44-8CB9-43DC-AD7A-05E04EDBCE4D}"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avonlinna.trave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avonlinna.trave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body" idx="1"/>
          </p:nvPr>
        </p:nvSpPr>
        <p:spPr>
          <a:xfrm>
            <a:off x="457200" y="1196975"/>
            <a:ext cx="8229600" cy="4525963"/>
          </a:xfrm>
        </p:spPr>
        <p:txBody>
          <a:bodyPr/>
          <a:lstStyle/>
          <a:p>
            <a:pPr algn="ctr" eaLnBrk="1" hangingPunct="1">
              <a:buFont typeface="Arial" charset="0"/>
              <a:buNone/>
            </a:pPr>
            <a:endParaRPr lang="fi-FI" dirty="0" smtClean="0"/>
          </a:p>
          <a:p>
            <a:pPr algn="ctr" eaLnBrk="1" hangingPunct="1">
              <a:buFont typeface="Arial" charset="0"/>
              <a:buNone/>
            </a:pPr>
            <a:r>
              <a:rPr lang="fi-FI" dirty="0" smtClean="0"/>
              <a:t>16.9.2010</a:t>
            </a:r>
          </a:p>
          <a:p>
            <a:pPr algn="ctr" eaLnBrk="1" hangingPunct="1">
              <a:buFont typeface="Arial" charset="0"/>
              <a:buNone/>
            </a:pPr>
            <a:r>
              <a:rPr lang="fi-FI" dirty="0" smtClean="0"/>
              <a:t>SUURI matkakohde, PIENET resurssit</a:t>
            </a:r>
          </a:p>
          <a:p>
            <a:pPr algn="ctr" eaLnBrk="1" hangingPunct="1">
              <a:buFont typeface="Arial" charset="0"/>
              <a:buNone/>
            </a:pPr>
            <a:r>
              <a:rPr lang="fi-FI" sz="2400" dirty="0" smtClean="0"/>
              <a:t>Savonlinnan Seudun Matkailu Oy</a:t>
            </a:r>
          </a:p>
          <a:p>
            <a:pPr eaLnBrk="1" hangingPunct="1">
              <a:buFont typeface="Arial" charset="0"/>
              <a:buNone/>
            </a:pPr>
            <a:endParaRPr lang="fi-FI" sz="1600" dirty="0" smtClean="0"/>
          </a:p>
          <a:p>
            <a:pPr algn="ctr" eaLnBrk="1" hangingPunct="1">
              <a:buFont typeface="Arial" charset="0"/>
              <a:buNone/>
            </a:pPr>
            <a:r>
              <a:rPr lang="fi-FI" sz="1600" dirty="0" smtClean="0"/>
              <a:t>Tj. Pia Kokki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öyrylaivan visseli"/>
          <p:cNvPicPr>
            <a:picLocks noChangeAspect="1" noChangeArrowheads="1"/>
          </p:cNvPicPr>
          <p:nvPr/>
        </p:nvPicPr>
        <p:blipFill>
          <a:blip r:embed="rId2"/>
          <a:srcRect/>
          <a:stretch>
            <a:fillRect/>
          </a:stretch>
        </p:blipFill>
        <p:spPr bwMode="auto">
          <a:xfrm>
            <a:off x="4965700" y="0"/>
            <a:ext cx="4178300" cy="5165725"/>
          </a:xfrm>
          <a:prstGeom prst="rect">
            <a:avLst/>
          </a:prstGeom>
          <a:noFill/>
          <a:ln w="9525">
            <a:noFill/>
            <a:miter lim="800000"/>
            <a:headEnd/>
            <a:tailEnd/>
          </a:ln>
        </p:spPr>
      </p:pic>
      <p:sp>
        <p:nvSpPr>
          <p:cNvPr id="4099" name="Text Box 3"/>
          <p:cNvSpPr txBox="1">
            <a:spLocks noChangeArrowheads="1"/>
          </p:cNvSpPr>
          <p:nvPr/>
        </p:nvSpPr>
        <p:spPr bwMode="auto">
          <a:xfrm>
            <a:off x="395288" y="836613"/>
            <a:ext cx="4824412" cy="6602412"/>
          </a:xfrm>
          <a:prstGeom prst="rect">
            <a:avLst/>
          </a:prstGeom>
          <a:noFill/>
          <a:ln w="9525">
            <a:noFill/>
            <a:miter lim="800000"/>
            <a:headEnd/>
            <a:tailEnd/>
          </a:ln>
        </p:spPr>
        <p:txBody>
          <a:bodyPr>
            <a:spAutoFit/>
          </a:bodyPr>
          <a:lstStyle/>
          <a:p>
            <a:pPr defTabSz="914400"/>
            <a:endParaRPr lang="fi-FI" b="1">
              <a:latin typeface="Calibri" pitchFamily="34" charset="0"/>
            </a:endParaRPr>
          </a:p>
          <a:p>
            <a:pPr defTabSz="914400"/>
            <a:r>
              <a:rPr lang="fi-FI" b="1">
                <a:latin typeface="Calibri" pitchFamily="34" charset="0"/>
              </a:rPr>
              <a:t>VERKKOKAUPPA</a:t>
            </a:r>
          </a:p>
          <a:p>
            <a:pPr defTabSz="914400"/>
            <a:endParaRPr lang="fi-FI" b="1">
              <a:latin typeface="Calibri" pitchFamily="34" charset="0"/>
            </a:endParaRPr>
          </a:p>
          <a:p>
            <a:pPr defTabSz="914400">
              <a:buFontTx/>
              <a:buChar char="-"/>
            </a:pPr>
            <a:r>
              <a:rPr lang="fi-FI">
                <a:latin typeface="Calibri" pitchFamily="34" charset="0"/>
              </a:rPr>
              <a:t> verkkokauppa  avattu v. 2009</a:t>
            </a:r>
          </a:p>
          <a:p>
            <a:pPr defTabSz="914400">
              <a:buFontTx/>
              <a:buChar char="-"/>
            </a:pPr>
            <a:r>
              <a:rPr lang="fi-FI">
                <a:latin typeface="Calibri" pitchFamily="34" charset="0"/>
              </a:rPr>
              <a:t> markkinointi aloitettu v. 2010</a:t>
            </a:r>
          </a:p>
          <a:p>
            <a:pPr defTabSz="914400"/>
            <a:endParaRPr lang="fi-FI">
              <a:latin typeface="Calibri" pitchFamily="34" charset="0"/>
            </a:endParaRPr>
          </a:p>
          <a:p>
            <a:pPr defTabSz="914400">
              <a:buFontTx/>
              <a:buChar char="-"/>
            </a:pPr>
            <a:r>
              <a:rPr lang="fi-FI">
                <a:latin typeface="Calibri" pitchFamily="34" charset="0"/>
              </a:rPr>
              <a:t> kielet suomi/englanti</a:t>
            </a:r>
          </a:p>
          <a:p>
            <a:pPr defTabSz="914400">
              <a:buFontTx/>
              <a:buChar char="-"/>
            </a:pPr>
            <a:r>
              <a:rPr lang="fi-FI">
                <a:latin typeface="Calibri" pitchFamily="34" charset="0"/>
              </a:rPr>
              <a:t> maksutavat:  Visa/Master, kotimaiset pankit</a:t>
            </a:r>
          </a:p>
          <a:p>
            <a:pPr defTabSz="914400"/>
            <a:endParaRPr lang="fi-FI">
              <a:latin typeface="Calibri" pitchFamily="34" charset="0"/>
            </a:endParaRPr>
          </a:p>
          <a:p>
            <a:pPr defTabSz="914400">
              <a:buFontTx/>
              <a:buChar char="-"/>
            </a:pPr>
            <a:r>
              <a:rPr lang="fi-FI">
                <a:latin typeface="Calibri" pitchFamily="34" charset="0"/>
              </a:rPr>
              <a:t> tuotteet: hotellit, mökit, yksityismajoitus, paketit, ohjelmapalvelut, ravintolapalvelut</a:t>
            </a:r>
          </a:p>
          <a:p>
            <a:pPr defTabSz="914400"/>
            <a:endParaRPr lang="fi-FI">
              <a:latin typeface="Calibri" pitchFamily="34" charset="0"/>
            </a:endParaRPr>
          </a:p>
          <a:p>
            <a:pPr defTabSz="914400">
              <a:buFontTx/>
              <a:buChar char="-"/>
            </a:pPr>
            <a:r>
              <a:rPr lang="fi-FI">
                <a:latin typeface="Calibri" pitchFamily="34" charset="0"/>
              </a:rPr>
              <a:t>  vuonna 2010 verkkokaupan osuus loppukuluttajakaupasta </a:t>
            </a:r>
            <a:r>
              <a:rPr lang="fi-FI" b="1">
                <a:latin typeface="Calibri" pitchFamily="34" charset="0"/>
              </a:rPr>
              <a:t>n. 30%</a:t>
            </a:r>
          </a:p>
          <a:p>
            <a:pPr defTabSz="914400"/>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spcBef>
                <a:spcPct val="50000"/>
              </a:spcBef>
              <a:buFontTx/>
              <a:buChar char="-"/>
            </a:pPr>
            <a:endParaRPr lang="fi-FI">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fi-FI" sz="3200" dirty="0" smtClean="0"/>
              <a:t>Verkkokaupan myynti</a:t>
            </a:r>
          </a:p>
        </p:txBody>
      </p:sp>
      <p:graphicFrame>
        <p:nvGraphicFramePr>
          <p:cNvPr id="6" name="Sisällön paikkamerkki 5"/>
          <p:cNvGraphicFramePr>
            <a:graphicFrameLocks noGrp="1"/>
          </p:cNvGraphicFramePr>
          <p:nvPr>
            <p:ph idx="1"/>
          </p:nvPr>
        </p:nvGraphicFramePr>
        <p:xfrm>
          <a:off x="457200" y="1116533"/>
          <a:ext cx="8229600" cy="36332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öyrylaivan visseli"/>
          <p:cNvPicPr>
            <a:picLocks noChangeAspect="1" noChangeArrowheads="1"/>
          </p:cNvPicPr>
          <p:nvPr/>
        </p:nvPicPr>
        <p:blipFill>
          <a:blip r:embed="rId2"/>
          <a:srcRect/>
          <a:stretch>
            <a:fillRect/>
          </a:stretch>
        </p:blipFill>
        <p:spPr bwMode="auto">
          <a:xfrm>
            <a:off x="4965700" y="0"/>
            <a:ext cx="4178300" cy="5165725"/>
          </a:xfrm>
          <a:prstGeom prst="rect">
            <a:avLst/>
          </a:prstGeom>
          <a:noFill/>
          <a:ln w="9525">
            <a:noFill/>
            <a:miter lim="800000"/>
            <a:headEnd/>
            <a:tailEnd/>
          </a:ln>
        </p:spPr>
      </p:pic>
      <p:sp>
        <p:nvSpPr>
          <p:cNvPr id="5123" name="Text Box 3"/>
          <p:cNvSpPr txBox="1">
            <a:spLocks noChangeArrowheads="1"/>
          </p:cNvSpPr>
          <p:nvPr/>
        </p:nvSpPr>
        <p:spPr bwMode="auto">
          <a:xfrm>
            <a:off x="395288" y="981075"/>
            <a:ext cx="4824412" cy="6600825"/>
          </a:xfrm>
          <a:prstGeom prst="rect">
            <a:avLst/>
          </a:prstGeom>
          <a:noFill/>
          <a:ln w="9525">
            <a:noFill/>
            <a:miter lim="800000"/>
            <a:headEnd/>
            <a:tailEnd/>
          </a:ln>
        </p:spPr>
        <p:txBody>
          <a:bodyPr>
            <a:spAutoFit/>
          </a:bodyPr>
          <a:lstStyle/>
          <a:p>
            <a:pPr defTabSz="914400"/>
            <a:r>
              <a:rPr lang="fi-FI" b="1">
                <a:latin typeface="Calibri" pitchFamily="34" charset="0"/>
              </a:rPr>
              <a:t>eSAIMAA EXPERT</a:t>
            </a:r>
          </a:p>
          <a:p>
            <a:pPr defTabSz="914400"/>
            <a:endParaRPr lang="fi-FI" b="1">
              <a:latin typeface="Calibri" pitchFamily="34" charset="0"/>
            </a:endParaRPr>
          </a:p>
          <a:p>
            <a:pPr defTabSz="914400">
              <a:buFontTx/>
              <a:buChar char="-"/>
            </a:pPr>
            <a:r>
              <a:rPr lang="fi-FI">
                <a:latin typeface="Calibri" pitchFamily="34" charset="0"/>
              </a:rPr>
              <a:t> matkanjärjestäjäpalvelu avattu v. 2010</a:t>
            </a:r>
          </a:p>
          <a:p>
            <a:pPr defTabSz="914400">
              <a:buFontTx/>
              <a:buChar char="-"/>
            </a:pPr>
            <a:r>
              <a:rPr lang="fi-FI">
                <a:latin typeface="Calibri" pitchFamily="34" charset="0"/>
              </a:rPr>
              <a:t> koulutus aloitettu v. 2010</a:t>
            </a:r>
          </a:p>
          <a:p>
            <a:pPr defTabSz="914400"/>
            <a:endParaRPr lang="fi-FI">
              <a:latin typeface="Calibri" pitchFamily="34" charset="0"/>
            </a:endParaRPr>
          </a:p>
          <a:p>
            <a:pPr defTabSz="914400">
              <a:buFontTx/>
              <a:buChar char="-"/>
            </a:pPr>
            <a:r>
              <a:rPr lang="fi-FI">
                <a:latin typeface="Calibri" pitchFamily="34" charset="0"/>
              </a:rPr>
              <a:t> kielet: englanti (tukimateriaali venäjä)</a:t>
            </a:r>
          </a:p>
          <a:p>
            <a:pPr defTabSz="914400">
              <a:buFontTx/>
              <a:buChar char="-"/>
            </a:pPr>
            <a:r>
              <a:rPr lang="fi-FI">
                <a:latin typeface="Calibri" pitchFamily="34" charset="0"/>
              </a:rPr>
              <a:t> maksutavat:  Visa/Master, lasku</a:t>
            </a:r>
          </a:p>
          <a:p>
            <a:pPr defTabSz="914400"/>
            <a:endParaRPr lang="fi-FI">
              <a:latin typeface="Calibri" pitchFamily="34" charset="0"/>
            </a:endParaRPr>
          </a:p>
          <a:p>
            <a:pPr defTabSz="914400">
              <a:buFontTx/>
              <a:buChar char="-"/>
            </a:pPr>
            <a:r>
              <a:rPr lang="fi-FI">
                <a:latin typeface="Calibri" pitchFamily="34" charset="0"/>
              </a:rPr>
              <a:t> tuotteet: hotellit, mökit, yksityismajoitus</a:t>
            </a:r>
          </a:p>
          <a:p>
            <a:pPr defTabSz="914400">
              <a:buFontTx/>
              <a:buChar char="-"/>
            </a:pPr>
            <a:r>
              <a:rPr lang="fi-FI">
                <a:latin typeface="Calibri" pitchFamily="34" charset="0"/>
              </a:rPr>
              <a:t> myynnintukimateriaali </a:t>
            </a:r>
          </a:p>
          <a:p>
            <a:pPr defTabSz="914400"/>
            <a:endParaRPr lang="fi-FI">
              <a:latin typeface="Calibri" pitchFamily="34" charset="0"/>
            </a:endParaRPr>
          </a:p>
          <a:p>
            <a:pPr defTabSz="914400">
              <a:buFontTx/>
              <a:buChar char="-"/>
            </a:pPr>
            <a:r>
              <a:rPr lang="fi-FI">
                <a:latin typeface="Calibri" pitchFamily="34" charset="0"/>
              </a:rPr>
              <a:t>  tavoite vuodelle 2011: </a:t>
            </a:r>
          </a:p>
          <a:p>
            <a:pPr defTabSz="914400"/>
            <a:r>
              <a:rPr lang="fi-FI">
                <a:latin typeface="Calibri" pitchFamily="34" charset="0"/>
              </a:rPr>
              <a:t>   50% matkanjärjestäjien mökkikaupasta</a:t>
            </a:r>
          </a:p>
          <a:p>
            <a:pPr defTabSz="914400"/>
            <a:r>
              <a:rPr lang="fi-FI">
                <a:latin typeface="Calibri" pitchFamily="34" charset="0"/>
              </a:rPr>
              <a:t>   tapahtuu sähköisesti</a:t>
            </a:r>
          </a:p>
          <a:p>
            <a:pPr defTabSz="914400"/>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buFontTx/>
              <a:buChar char="-"/>
            </a:pPr>
            <a:endParaRPr lang="fi-FI" b="1">
              <a:latin typeface="Calibri" pitchFamily="34" charset="0"/>
            </a:endParaRPr>
          </a:p>
          <a:p>
            <a:pPr defTabSz="914400">
              <a:spcBef>
                <a:spcPct val="50000"/>
              </a:spcBef>
              <a:buFontTx/>
              <a:buChar char="-"/>
            </a:pPr>
            <a:endParaRPr lang="fi-FI">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öyrylaivan visseli"/>
          <p:cNvPicPr>
            <a:picLocks noChangeAspect="1" noChangeArrowheads="1"/>
          </p:cNvPicPr>
          <p:nvPr/>
        </p:nvPicPr>
        <p:blipFill>
          <a:blip r:embed="rId2"/>
          <a:srcRect/>
          <a:stretch>
            <a:fillRect/>
          </a:stretch>
        </p:blipFill>
        <p:spPr bwMode="auto">
          <a:xfrm>
            <a:off x="4965700" y="0"/>
            <a:ext cx="4178300" cy="5165725"/>
          </a:xfrm>
          <a:prstGeom prst="rect">
            <a:avLst/>
          </a:prstGeom>
          <a:noFill/>
          <a:ln w="9525">
            <a:noFill/>
            <a:miter lim="800000"/>
            <a:headEnd/>
            <a:tailEnd/>
          </a:ln>
        </p:spPr>
      </p:pic>
      <p:sp>
        <p:nvSpPr>
          <p:cNvPr id="4" name="Text Box 3"/>
          <p:cNvSpPr txBox="1">
            <a:spLocks noChangeArrowheads="1"/>
          </p:cNvSpPr>
          <p:nvPr/>
        </p:nvSpPr>
        <p:spPr bwMode="auto">
          <a:xfrm>
            <a:off x="395288" y="981075"/>
            <a:ext cx="4824412" cy="6324600"/>
          </a:xfrm>
          <a:prstGeom prst="rect">
            <a:avLst/>
          </a:prstGeom>
          <a:noFill/>
          <a:ln w="9525">
            <a:noFill/>
            <a:miter lim="800000"/>
            <a:headEnd/>
            <a:tailEnd/>
          </a:ln>
          <a:effectLst/>
        </p:spPr>
        <p:txBody>
          <a:bodyPr>
            <a:spAutoFit/>
          </a:bodyPr>
          <a:lstStyle/>
          <a:p>
            <a:pPr defTabSz="914400">
              <a:defRPr/>
            </a:pPr>
            <a:r>
              <a:rPr lang="fi-FI" b="1" cap="all" dirty="0">
                <a:latin typeface="Calibri" pitchFamily="34" charset="0"/>
              </a:rPr>
              <a:t>Savonlinna Travel Vip Club</a:t>
            </a:r>
          </a:p>
          <a:p>
            <a:pPr defTabSz="914400">
              <a:defRPr/>
            </a:pPr>
            <a:endParaRPr lang="fi-FI" b="1" dirty="0">
              <a:latin typeface="Calibri" pitchFamily="34" charset="0"/>
            </a:endParaRPr>
          </a:p>
          <a:p>
            <a:pPr defTabSz="914400">
              <a:buFontTx/>
              <a:buChar char="-"/>
              <a:defRPr/>
            </a:pPr>
            <a:r>
              <a:rPr lang="fi-FI" dirty="0">
                <a:latin typeface="Calibri" pitchFamily="34" charset="0"/>
              </a:rPr>
              <a:t> avattu v. 2010</a:t>
            </a:r>
          </a:p>
          <a:p>
            <a:pPr defTabSz="914400">
              <a:buFontTx/>
              <a:buChar char="-"/>
              <a:defRPr/>
            </a:pPr>
            <a:r>
              <a:rPr lang="fi-FI" dirty="0">
                <a:latin typeface="Calibri" pitchFamily="34" charset="0"/>
              </a:rPr>
              <a:t> kielet: suomi, englanti</a:t>
            </a:r>
          </a:p>
          <a:p>
            <a:pPr defTabSz="914400">
              <a:buFontTx/>
              <a:buChar char="-"/>
              <a:defRPr/>
            </a:pPr>
            <a:r>
              <a:rPr lang="fi-FI" dirty="0">
                <a:latin typeface="Calibri" pitchFamily="34" charset="0"/>
              </a:rPr>
              <a:t> isäntinä Tornin veljekset</a:t>
            </a:r>
          </a:p>
          <a:p>
            <a:pPr defTabSz="914400">
              <a:buFontTx/>
              <a:buChar char="-"/>
              <a:defRPr/>
            </a:pPr>
            <a:endParaRPr lang="fi-FI" dirty="0">
              <a:latin typeface="Calibri" pitchFamily="34" charset="0"/>
            </a:endParaRPr>
          </a:p>
          <a:p>
            <a:pPr defTabSz="914400">
              <a:buFontTx/>
              <a:buChar char="-"/>
              <a:defRPr/>
            </a:pPr>
            <a:r>
              <a:rPr lang="fi-FI" dirty="0">
                <a:latin typeface="Calibri" pitchFamily="34" charset="0"/>
              </a:rPr>
              <a:t> n. 10 000 asiakastietoa</a:t>
            </a:r>
          </a:p>
          <a:p>
            <a:pPr defTabSz="914400">
              <a:defRPr/>
            </a:pPr>
            <a:endParaRPr lang="fi-FI" dirty="0">
              <a:latin typeface="Calibri" pitchFamily="34" charset="0"/>
            </a:endParaRPr>
          </a:p>
          <a:p>
            <a:pPr defTabSz="914400">
              <a:buFontTx/>
              <a:buChar char="-"/>
              <a:defRPr/>
            </a:pPr>
            <a:r>
              <a:rPr lang="fi-FI" dirty="0">
                <a:latin typeface="Calibri" pitchFamily="34" charset="0"/>
              </a:rPr>
              <a:t> suoramarkkinointikirjeet ja </a:t>
            </a:r>
            <a:r>
              <a:rPr lang="fi-FI" dirty="0" err="1">
                <a:latin typeface="Calibri" pitchFamily="34" charset="0"/>
              </a:rPr>
              <a:t>Facebook</a:t>
            </a:r>
            <a:endParaRPr lang="fi-FI" dirty="0">
              <a:latin typeface="Calibri" pitchFamily="34" charset="0"/>
            </a:endParaRPr>
          </a:p>
          <a:p>
            <a:pPr defTabSz="914400">
              <a:defRPr/>
            </a:pPr>
            <a:endParaRPr lang="fi-FI" dirty="0">
              <a:latin typeface="Calibri" pitchFamily="34" charset="0"/>
            </a:endParaRPr>
          </a:p>
          <a:p>
            <a:pPr defTabSz="914400">
              <a:buFontTx/>
              <a:buChar char="-"/>
              <a:defRPr/>
            </a:pPr>
            <a:r>
              <a:rPr lang="fi-FI" dirty="0">
                <a:latin typeface="Calibri" pitchFamily="34" charset="0"/>
              </a:rPr>
              <a:t> kohdennettu markkinointi, tuotetarjoukset,   </a:t>
            </a:r>
          </a:p>
          <a:p>
            <a:pPr defTabSz="914400">
              <a:defRPr/>
            </a:pPr>
            <a:r>
              <a:rPr lang="fi-FI" dirty="0">
                <a:latin typeface="Calibri" pitchFamily="34" charset="0"/>
              </a:rPr>
              <a:t>  kampanjat, edut</a:t>
            </a:r>
          </a:p>
          <a:p>
            <a:pPr defTabSz="914400">
              <a:defRPr/>
            </a:pPr>
            <a:endParaRPr lang="fi-FI" dirty="0">
              <a:latin typeface="Calibri" pitchFamily="34" charset="0"/>
            </a:endParaRPr>
          </a:p>
          <a:p>
            <a:pPr defTabSz="914400">
              <a:defRPr/>
            </a:pPr>
            <a:endParaRPr lang="fi-FI" b="1" dirty="0">
              <a:latin typeface="Calibri" pitchFamily="34" charset="0"/>
            </a:endParaRPr>
          </a:p>
          <a:p>
            <a:pPr defTabSz="914400">
              <a:buFontTx/>
              <a:buChar char="-"/>
              <a:defRPr/>
            </a:pPr>
            <a:endParaRPr lang="fi-FI" b="1" dirty="0">
              <a:latin typeface="Calibri" pitchFamily="34" charset="0"/>
            </a:endParaRPr>
          </a:p>
          <a:p>
            <a:pPr defTabSz="914400">
              <a:buFontTx/>
              <a:buChar char="-"/>
              <a:defRPr/>
            </a:pPr>
            <a:endParaRPr lang="fi-FI" b="1" dirty="0">
              <a:latin typeface="Calibri" pitchFamily="34" charset="0"/>
            </a:endParaRPr>
          </a:p>
          <a:p>
            <a:pPr defTabSz="914400">
              <a:buFontTx/>
              <a:buChar char="-"/>
              <a:defRPr/>
            </a:pPr>
            <a:endParaRPr lang="fi-FI" b="1" dirty="0">
              <a:latin typeface="Calibri" pitchFamily="34" charset="0"/>
            </a:endParaRPr>
          </a:p>
          <a:p>
            <a:pPr defTabSz="914400">
              <a:buFontTx/>
              <a:buChar char="-"/>
              <a:defRPr/>
            </a:pPr>
            <a:endParaRPr lang="fi-FI" b="1" dirty="0">
              <a:latin typeface="Calibri" pitchFamily="34" charset="0"/>
            </a:endParaRPr>
          </a:p>
          <a:p>
            <a:pPr defTabSz="914400">
              <a:buFontTx/>
              <a:buChar char="-"/>
              <a:defRPr/>
            </a:pPr>
            <a:endParaRPr lang="fi-FI" b="1" dirty="0">
              <a:latin typeface="Calibri" pitchFamily="34" charset="0"/>
            </a:endParaRPr>
          </a:p>
          <a:p>
            <a:pPr defTabSz="914400">
              <a:buFontTx/>
              <a:buChar char="-"/>
              <a:defRPr/>
            </a:pPr>
            <a:endParaRPr lang="fi-FI" b="1" dirty="0">
              <a:latin typeface="Calibri" pitchFamily="34" charset="0"/>
            </a:endParaRPr>
          </a:p>
          <a:p>
            <a:pPr defTabSz="914400">
              <a:buFontTx/>
              <a:buChar char="-"/>
              <a:defRPr/>
            </a:pPr>
            <a:endParaRPr lang="fi-FI" b="1" dirty="0">
              <a:latin typeface="Calibri" pitchFamily="34" charset="0"/>
            </a:endParaRPr>
          </a:p>
          <a:p>
            <a:pPr>
              <a:spcBef>
                <a:spcPct val="50000"/>
              </a:spcBef>
              <a:buFontTx/>
              <a:buChar char="-"/>
              <a:defRPr/>
            </a:pPr>
            <a:endParaRPr lang="fi-FI"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uistelumaisema"/>
          <p:cNvPicPr>
            <a:picLocks noChangeAspect="1" noChangeArrowheads="1"/>
          </p:cNvPicPr>
          <p:nvPr/>
        </p:nvPicPr>
        <p:blipFill>
          <a:blip r:embed="rId2"/>
          <a:srcRect/>
          <a:stretch>
            <a:fillRect/>
          </a:stretch>
        </p:blipFill>
        <p:spPr bwMode="auto">
          <a:xfrm>
            <a:off x="4859338" y="0"/>
            <a:ext cx="4284662" cy="5156200"/>
          </a:xfrm>
          <a:prstGeom prst="rect">
            <a:avLst/>
          </a:prstGeom>
          <a:noFill/>
          <a:ln w="9525">
            <a:noFill/>
            <a:miter lim="800000"/>
            <a:headEnd/>
            <a:tailEnd/>
          </a:ln>
        </p:spPr>
      </p:pic>
      <p:sp>
        <p:nvSpPr>
          <p:cNvPr id="4" name="Text Box 3"/>
          <p:cNvSpPr txBox="1">
            <a:spLocks noChangeArrowheads="1"/>
          </p:cNvSpPr>
          <p:nvPr/>
        </p:nvSpPr>
        <p:spPr bwMode="auto">
          <a:xfrm>
            <a:off x="395288" y="765175"/>
            <a:ext cx="4176712" cy="5216813"/>
          </a:xfrm>
          <a:prstGeom prst="rect">
            <a:avLst/>
          </a:prstGeom>
          <a:noFill/>
          <a:ln w="9525">
            <a:noFill/>
            <a:miter lim="800000"/>
            <a:headEnd/>
            <a:tailEnd/>
          </a:ln>
          <a:effectLst/>
        </p:spPr>
        <p:txBody>
          <a:bodyPr>
            <a:spAutoFit/>
          </a:bodyPr>
          <a:lstStyle/>
          <a:p>
            <a:pPr>
              <a:spcBef>
                <a:spcPct val="50000"/>
              </a:spcBef>
              <a:defRPr/>
            </a:pPr>
            <a:endParaRPr lang="fi-FI" sz="900" b="1" cap="all" dirty="0">
              <a:latin typeface="Calibri" pitchFamily="34" charset="0"/>
            </a:endParaRPr>
          </a:p>
          <a:p>
            <a:pPr>
              <a:spcBef>
                <a:spcPct val="50000"/>
              </a:spcBef>
              <a:defRPr/>
            </a:pPr>
            <a:r>
              <a:rPr lang="fi-FI" b="1" dirty="0" smtClean="0">
                <a:latin typeface="+mj-lt"/>
              </a:rPr>
              <a:t>Haasteet</a:t>
            </a:r>
          </a:p>
          <a:p>
            <a:pPr>
              <a:spcBef>
                <a:spcPct val="50000"/>
              </a:spcBef>
              <a:buFontTx/>
              <a:buChar char="-"/>
              <a:defRPr/>
            </a:pPr>
            <a:r>
              <a:rPr lang="fi-FI" dirty="0" smtClean="0">
                <a:latin typeface="+mn-lt"/>
              </a:rPr>
              <a:t> Kuntarahojen väheneminen (voiko tästä enää vähetä?)</a:t>
            </a:r>
          </a:p>
          <a:p>
            <a:pPr>
              <a:spcBef>
                <a:spcPct val="50000"/>
              </a:spcBef>
              <a:buFontTx/>
              <a:buChar char="-"/>
              <a:defRPr/>
            </a:pPr>
            <a:r>
              <a:rPr lang="fi-FI" dirty="0" smtClean="0">
                <a:latin typeface="+mn-lt"/>
              </a:rPr>
              <a:t> Kehitystyö liikaa hankkeiden varassa</a:t>
            </a:r>
          </a:p>
          <a:p>
            <a:pPr>
              <a:spcBef>
                <a:spcPct val="50000"/>
              </a:spcBef>
              <a:buFontTx/>
              <a:buChar char="-"/>
              <a:defRPr/>
            </a:pPr>
            <a:r>
              <a:rPr lang="fi-FI" dirty="0" smtClean="0">
                <a:latin typeface="+mn-lt"/>
              </a:rPr>
              <a:t> Tuotekehitys ei kenenkään vastuulla</a:t>
            </a:r>
          </a:p>
          <a:p>
            <a:pPr>
              <a:spcBef>
                <a:spcPct val="50000"/>
              </a:spcBef>
              <a:buFontTx/>
              <a:buChar char="-"/>
              <a:defRPr/>
            </a:pPr>
            <a:r>
              <a:rPr lang="fi-FI" dirty="0" smtClean="0">
                <a:latin typeface="+mn-lt"/>
              </a:rPr>
              <a:t> Asiakaspalvelun muuttaminen myyntiorganisaatioksi</a:t>
            </a:r>
            <a:endParaRPr lang="fi-FI" dirty="0">
              <a:latin typeface="+mn-lt"/>
            </a:endParaRPr>
          </a:p>
          <a:p>
            <a:pPr>
              <a:spcBef>
                <a:spcPct val="50000"/>
              </a:spcBef>
              <a:defRPr/>
            </a:pPr>
            <a:r>
              <a:rPr lang="fi-FI" b="1" dirty="0">
                <a:latin typeface="Calibri" pitchFamily="34" charset="0"/>
              </a:rPr>
              <a:t/>
            </a:r>
            <a:br>
              <a:rPr lang="fi-FI" b="1" dirty="0">
                <a:latin typeface="Calibri" pitchFamily="34" charset="0"/>
              </a:rPr>
            </a:br>
            <a:endParaRPr lang="fi-FI" b="1" dirty="0">
              <a:latin typeface="Calibri" pitchFamily="34" charset="0"/>
            </a:endParaRPr>
          </a:p>
          <a:p>
            <a:pPr>
              <a:spcBef>
                <a:spcPct val="50000"/>
              </a:spcBef>
              <a:buFontTx/>
              <a:buChar char="-"/>
              <a:defRPr/>
            </a:pPr>
            <a:endParaRPr lang="fi-FI" b="1" dirty="0">
              <a:latin typeface="Calibri" pitchFamily="34" charset="0"/>
            </a:endParaRPr>
          </a:p>
          <a:p>
            <a:pPr>
              <a:spcBef>
                <a:spcPct val="50000"/>
              </a:spcBef>
              <a:buFontTx/>
              <a:buChar char="-"/>
              <a:defRPr/>
            </a:pPr>
            <a:endParaRPr lang="fi-FI" b="1" cap="all" dirty="0">
              <a:latin typeface="Calibri" pitchFamily="34" charset="0"/>
            </a:endParaRPr>
          </a:p>
          <a:p>
            <a:pPr>
              <a:spcBef>
                <a:spcPct val="50000"/>
              </a:spcBef>
              <a:defRPr/>
            </a:pPr>
            <a:endParaRPr lang="fi-FI" dirty="0">
              <a:latin typeface="Calibri" pitchFamily="34" charset="0"/>
            </a:endParaRPr>
          </a:p>
          <a:p>
            <a:pPr>
              <a:spcBef>
                <a:spcPct val="50000"/>
              </a:spcBef>
              <a:buFontTx/>
              <a:buChar char="-"/>
              <a:defRPr/>
            </a:pPr>
            <a:endParaRPr lang="fi-FI"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019163"/>
            <a:ext cx="8229600" cy="796950"/>
          </a:xfrm>
        </p:spPr>
        <p:txBody>
          <a:bodyPr/>
          <a:lstStyle/>
          <a:p>
            <a:r>
              <a:rPr lang="fi-FI" sz="3200" dirty="0" smtClean="0"/>
              <a:t>Savonlinnan Seudun Matkailu Oy</a:t>
            </a:r>
            <a:endParaRPr lang="fi-FI" sz="3200" dirty="0"/>
          </a:p>
        </p:txBody>
      </p:sp>
      <p:sp>
        <p:nvSpPr>
          <p:cNvPr id="5" name="Pyöristetty suorakulmio 4"/>
          <p:cNvSpPr/>
          <p:nvPr/>
        </p:nvSpPr>
        <p:spPr>
          <a:xfrm>
            <a:off x="1115616" y="1844824"/>
            <a:ext cx="6840760" cy="28083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buNone/>
            </a:pPr>
            <a:r>
              <a:rPr lang="fi-FI" dirty="0" smtClean="0"/>
              <a:t>Savonlinnan Seudun Matkailu Oy on seudun matkailuyritysten omistama ja arvostama DMC, jonka tehtävänä on kasvattaa Savonlinnan seudun matkailullista vetovoimaa ja sitä kautta vaikuttaa seudun matkailutulon kasvuun. Tätä tavoitetta tukeakseen yhtiö markkinoi ja myy seudun matkailupalveluja sekä tuottaa matkailuneuvonnan työkaluja.</a:t>
            </a:r>
            <a:endParaRPr lang="fi-F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kstiruutu 8"/>
          <p:cNvSpPr txBox="1">
            <a:spLocks noChangeArrowheads="1"/>
          </p:cNvSpPr>
          <p:nvPr/>
        </p:nvSpPr>
        <p:spPr bwMode="auto">
          <a:xfrm>
            <a:off x="3146425" y="290513"/>
            <a:ext cx="2851150" cy="1787525"/>
          </a:xfrm>
          <a:prstGeom prst="rect">
            <a:avLst/>
          </a:prstGeom>
          <a:noFill/>
          <a:ln w="9525">
            <a:noFill/>
            <a:miter lim="800000"/>
            <a:headEnd/>
            <a:tailEnd/>
          </a:ln>
        </p:spPr>
        <p:txBody>
          <a:bodyPr>
            <a:spAutoFit/>
          </a:bodyPr>
          <a:lstStyle/>
          <a:p>
            <a:pPr algn="ctr">
              <a:spcAft>
                <a:spcPts val="600"/>
              </a:spcAft>
            </a:pPr>
            <a:r>
              <a:rPr lang="fi-FI" dirty="0" smtClean="0">
                <a:solidFill>
                  <a:schemeClr val="tx2"/>
                </a:solidFill>
                <a:latin typeface="Avenir LT Std 85 Heavy" pitchFamily="-112" charset="0"/>
              </a:rPr>
              <a:t>ENNEN MATKAA </a:t>
            </a:r>
            <a:r>
              <a:rPr lang="fi-FI" dirty="0">
                <a:solidFill>
                  <a:schemeClr val="tx2"/>
                </a:solidFill>
                <a:latin typeface="Avenir LT Std 85 Heavy" pitchFamily="-112" charset="0"/>
              </a:rPr>
              <a:t/>
            </a:r>
            <a:br>
              <a:rPr lang="fi-FI" dirty="0">
                <a:solidFill>
                  <a:schemeClr val="tx2"/>
                </a:solidFill>
                <a:latin typeface="Avenir LT Std 85 Heavy" pitchFamily="-112" charset="0"/>
              </a:rPr>
            </a:br>
            <a:r>
              <a:rPr lang="fi-FI" sz="1600" dirty="0">
                <a:solidFill>
                  <a:schemeClr val="tx2"/>
                </a:solidFill>
                <a:latin typeface="Avenir LT Std 85 Heavy" pitchFamily="-112" charset="0"/>
              </a:rPr>
              <a:t>– matkailukiihokkeet</a:t>
            </a:r>
            <a:endParaRPr lang="fi-FI" sz="1600" dirty="0">
              <a:solidFill>
                <a:schemeClr val="tx2"/>
              </a:solidFill>
              <a:latin typeface="Calibri" pitchFamily="34" charset="0"/>
            </a:endParaRPr>
          </a:p>
          <a:p>
            <a:pPr algn="ctr">
              <a:lnSpc>
                <a:spcPts val="1300"/>
              </a:lnSpc>
            </a:pPr>
            <a:r>
              <a:rPr lang="fi-FI" sz="1000" b="1" dirty="0">
                <a:latin typeface="Calibri" pitchFamily="34" charset="0"/>
              </a:rPr>
              <a:t>- Houkutteleva imago</a:t>
            </a:r>
          </a:p>
          <a:p>
            <a:pPr algn="ctr">
              <a:lnSpc>
                <a:spcPts val="1300"/>
              </a:lnSpc>
            </a:pPr>
            <a:r>
              <a:rPr lang="fi-FI" sz="1000" b="1" dirty="0">
                <a:latin typeface="Calibri" pitchFamily="34" charset="0"/>
              </a:rPr>
              <a:t>- Mielenkiintoista </a:t>
            </a:r>
            <a:r>
              <a:rPr lang="fi-FI" sz="1000" b="1" dirty="0" smtClean="0">
                <a:latin typeface="Calibri" pitchFamily="34" charset="0"/>
              </a:rPr>
              <a:t>tekemistä (</a:t>
            </a:r>
            <a:r>
              <a:rPr lang="fi-FI" sz="1000" b="1" dirty="0" err="1" smtClean="0">
                <a:latin typeface="Calibri" pitchFamily="34" charset="0"/>
              </a:rPr>
              <a:t>reason</a:t>
            </a:r>
            <a:r>
              <a:rPr lang="fi-FI" sz="1000" b="1" dirty="0" smtClean="0">
                <a:latin typeface="Calibri" pitchFamily="34" charset="0"/>
              </a:rPr>
              <a:t> </a:t>
            </a:r>
            <a:r>
              <a:rPr lang="fi-FI" sz="1000" b="1" dirty="0" err="1" smtClean="0">
                <a:latin typeface="Calibri" pitchFamily="34" charset="0"/>
              </a:rPr>
              <a:t>why</a:t>
            </a:r>
            <a:r>
              <a:rPr lang="fi-FI" sz="1000" b="1" dirty="0" smtClean="0">
                <a:latin typeface="Calibri" pitchFamily="34" charset="0"/>
              </a:rPr>
              <a:t>)</a:t>
            </a:r>
            <a:endParaRPr lang="fi-FI" sz="1000" b="1" dirty="0">
              <a:latin typeface="Calibri" pitchFamily="34" charset="0"/>
            </a:endParaRPr>
          </a:p>
          <a:p>
            <a:pPr algn="ctr">
              <a:lnSpc>
                <a:spcPts val="1300"/>
              </a:lnSpc>
              <a:buFontTx/>
              <a:buChar char="-"/>
            </a:pPr>
            <a:r>
              <a:rPr lang="fi-FI" sz="1000" b="1" dirty="0">
                <a:latin typeface="Calibri" pitchFamily="34" charset="0"/>
              </a:rPr>
              <a:t>Tarjoukset</a:t>
            </a:r>
          </a:p>
          <a:p>
            <a:pPr algn="ctr">
              <a:lnSpc>
                <a:spcPts val="1300"/>
              </a:lnSpc>
              <a:buFontTx/>
              <a:buChar char="-"/>
            </a:pPr>
            <a:r>
              <a:rPr lang="fi-FI" sz="1000" b="1" dirty="0">
                <a:latin typeface="Calibri" pitchFamily="34" charset="0"/>
              </a:rPr>
              <a:t> Saavutettavuus </a:t>
            </a:r>
            <a:br>
              <a:rPr lang="fi-FI" sz="1000" b="1" dirty="0">
                <a:latin typeface="Calibri" pitchFamily="34" charset="0"/>
              </a:rPr>
            </a:br>
            <a:endParaRPr lang="fi-FI" sz="1000" b="1" dirty="0">
              <a:latin typeface="Calibri" pitchFamily="34" charset="0"/>
            </a:endParaRPr>
          </a:p>
          <a:p>
            <a:pPr algn="ctr"/>
            <a:endParaRPr lang="fi-FI" dirty="0">
              <a:latin typeface="Calibri" pitchFamily="34" charset="0"/>
            </a:endParaRPr>
          </a:p>
        </p:txBody>
      </p:sp>
      <p:sp>
        <p:nvSpPr>
          <p:cNvPr id="49155" name="Tekstiruutu 9"/>
          <p:cNvSpPr txBox="1">
            <a:spLocks noChangeArrowheads="1"/>
          </p:cNvSpPr>
          <p:nvPr/>
        </p:nvSpPr>
        <p:spPr bwMode="auto">
          <a:xfrm>
            <a:off x="6461125" y="2486025"/>
            <a:ext cx="2454275" cy="1439863"/>
          </a:xfrm>
          <a:prstGeom prst="rect">
            <a:avLst/>
          </a:prstGeom>
          <a:noFill/>
          <a:ln w="9525">
            <a:noFill/>
            <a:miter lim="800000"/>
            <a:headEnd/>
            <a:tailEnd/>
          </a:ln>
        </p:spPr>
        <p:txBody>
          <a:bodyPr>
            <a:spAutoFit/>
          </a:bodyPr>
          <a:lstStyle/>
          <a:p>
            <a:pPr algn="ctr">
              <a:lnSpc>
                <a:spcPct val="50000"/>
              </a:lnSpc>
              <a:spcAft>
                <a:spcPts val="600"/>
              </a:spcAft>
            </a:pPr>
            <a:r>
              <a:rPr lang="fi-FI" dirty="0" smtClean="0">
                <a:solidFill>
                  <a:schemeClr val="tx2"/>
                </a:solidFill>
                <a:latin typeface="Avenir LT Std 85 Heavy" pitchFamily="-112" charset="0"/>
              </a:rPr>
              <a:t>MATKAN AIKANA</a:t>
            </a:r>
            <a:endParaRPr lang="fi-FI" dirty="0">
              <a:solidFill>
                <a:schemeClr val="tx2"/>
              </a:solidFill>
              <a:latin typeface="Avenir LT Std 85 Heavy" pitchFamily="-112" charset="0"/>
            </a:endParaRPr>
          </a:p>
          <a:p>
            <a:pPr algn="ctr">
              <a:lnSpc>
                <a:spcPct val="50000"/>
              </a:lnSpc>
              <a:spcAft>
                <a:spcPts val="600"/>
              </a:spcAft>
            </a:pPr>
            <a:r>
              <a:rPr lang="fi-FI" sz="1600" dirty="0">
                <a:solidFill>
                  <a:schemeClr val="tx2"/>
                </a:solidFill>
                <a:latin typeface="Avenir LT Std 85 Heavy" pitchFamily="-112" charset="0"/>
              </a:rPr>
              <a:t>- helppoa lomaa</a:t>
            </a:r>
            <a:endParaRPr lang="fi-FI" sz="1600" dirty="0">
              <a:solidFill>
                <a:schemeClr val="tx2"/>
              </a:solidFill>
              <a:latin typeface="Calibri" pitchFamily="34" charset="0"/>
            </a:endParaRPr>
          </a:p>
          <a:p>
            <a:pPr algn="ctr">
              <a:lnSpc>
                <a:spcPts val="1300"/>
              </a:lnSpc>
            </a:pPr>
            <a:r>
              <a:rPr lang="fi-FI" sz="1000" b="1" dirty="0">
                <a:latin typeface="Calibri" pitchFamily="34" charset="0"/>
              </a:rPr>
              <a:t>- Leppoisa, hyvä palvelu </a:t>
            </a:r>
          </a:p>
          <a:p>
            <a:pPr algn="ctr">
              <a:lnSpc>
                <a:spcPts val="1300"/>
              </a:lnSpc>
              <a:buFontTx/>
              <a:buChar char="-"/>
            </a:pPr>
            <a:r>
              <a:rPr lang="fi-FI" sz="1000" b="1" dirty="0">
                <a:latin typeface="Calibri" pitchFamily="34" charset="0"/>
              </a:rPr>
              <a:t>Hyvät opasteet ja opastukset</a:t>
            </a:r>
          </a:p>
          <a:p>
            <a:pPr algn="ctr">
              <a:lnSpc>
                <a:spcPts val="1300"/>
              </a:lnSpc>
              <a:buFontTx/>
              <a:buChar char="-"/>
            </a:pPr>
            <a:r>
              <a:rPr lang="fi-FI" sz="1000" b="1" dirty="0">
                <a:latin typeface="Calibri" pitchFamily="34" charset="0"/>
              </a:rPr>
              <a:t> Palveluiden saavutettavuus</a:t>
            </a:r>
          </a:p>
          <a:p>
            <a:pPr algn="ctr">
              <a:lnSpc>
                <a:spcPts val="1300"/>
              </a:lnSpc>
              <a:buFontTx/>
              <a:buChar char="-"/>
            </a:pPr>
            <a:r>
              <a:rPr lang="fi-FI" sz="1000" b="1" dirty="0">
                <a:latin typeface="Calibri" pitchFamily="34" charset="0"/>
              </a:rPr>
              <a:t> Lisämyynti</a:t>
            </a:r>
          </a:p>
          <a:p>
            <a:endParaRPr lang="fi-FI" dirty="0">
              <a:latin typeface="Calibri" pitchFamily="34" charset="0"/>
            </a:endParaRPr>
          </a:p>
        </p:txBody>
      </p:sp>
      <p:sp>
        <p:nvSpPr>
          <p:cNvPr id="49156" name="Tekstiruutu 10"/>
          <p:cNvSpPr txBox="1">
            <a:spLocks noChangeArrowheads="1"/>
          </p:cNvSpPr>
          <p:nvPr/>
        </p:nvSpPr>
        <p:spPr bwMode="auto">
          <a:xfrm>
            <a:off x="258763" y="2667000"/>
            <a:ext cx="2454275" cy="1000125"/>
          </a:xfrm>
          <a:prstGeom prst="rect">
            <a:avLst/>
          </a:prstGeom>
          <a:noFill/>
          <a:ln w="9525">
            <a:noFill/>
            <a:miter lim="800000"/>
            <a:headEnd/>
            <a:tailEnd/>
          </a:ln>
        </p:spPr>
        <p:txBody>
          <a:bodyPr>
            <a:spAutoFit/>
          </a:bodyPr>
          <a:lstStyle/>
          <a:p>
            <a:pPr algn="ctr">
              <a:lnSpc>
                <a:spcPct val="50000"/>
              </a:lnSpc>
              <a:spcAft>
                <a:spcPts val="600"/>
              </a:spcAft>
            </a:pPr>
            <a:r>
              <a:rPr lang="fi-FI" dirty="0" smtClean="0">
                <a:solidFill>
                  <a:schemeClr val="tx2"/>
                </a:solidFill>
                <a:latin typeface="Avenir LT Std 85 Heavy" pitchFamily="-112" charset="0"/>
              </a:rPr>
              <a:t>MATKAN JÄLKEEN</a:t>
            </a:r>
            <a:endParaRPr lang="fi-FI" dirty="0">
              <a:solidFill>
                <a:schemeClr val="tx2"/>
              </a:solidFill>
              <a:latin typeface="Avenir LT Std 85 Heavy" pitchFamily="-112" charset="0"/>
            </a:endParaRPr>
          </a:p>
          <a:p>
            <a:pPr algn="ctr">
              <a:lnSpc>
                <a:spcPct val="50000"/>
              </a:lnSpc>
              <a:spcAft>
                <a:spcPts val="600"/>
              </a:spcAft>
            </a:pPr>
            <a:r>
              <a:rPr lang="fi-FI" sz="1600" dirty="0">
                <a:solidFill>
                  <a:schemeClr val="tx2"/>
                </a:solidFill>
                <a:latin typeface="Avenir LT Std 85 Heavy" pitchFamily="-112" charset="0"/>
              </a:rPr>
              <a:t>- hyvä mieli</a:t>
            </a:r>
            <a:endParaRPr lang="fi-FI" sz="1600" dirty="0">
              <a:solidFill>
                <a:schemeClr val="tx2"/>
              </a:solidFill>
              <a:latin typeface="Calibri" pitchFamily="34" charset="0"/>
            </a:endParaRPr>
          </a:p>
          <a:p>
            <a:pPr algn="ctr">
              <a:lnSpc>
                <a:spcPts val="1300"/>
              </a:lnSpc>
            </a:pPr>
            <a:r>
              <a:rPr lang="fi-FI" sz="1000" b="1" dirty="0">
                <a:latin typeface="Calibri" pitchFamily="34" charset="0"/>
              </a:rPr>
              <a:t>- Tervetuloa uudelleen</a:t>
            </a:r>
          </a:p>
          <a:p>
            <a:pPr algn="ctr">
              <a:lnSpc>
                <a:spcPts val="1300"/>
              </a:lnSpc>
              <a:buFontTx/>
              <a:buChar char="-"/>
            </a:pPr>
            <a:r>
              <a:rPr lang="fi-FI" sz="1000" b="1" dirty="0">
                <a:latin typeface="Calibri" pitchFamily="34" charset="0"/>
              </a:rPr>
              <a:t>Kerro ja suosittele kaverille</a:t>
            </a:r>
          </a:p>
          <a:p>
            <a:pPr algn="ctr">
              <a:lnSpc>
                <a:spcPts val="1300"/>
              </a:lnSpc>
              <a:buFontTx/>
              <a:buChar char="-"/>
            </a:pPr>
            <a:r>
              <a:rPr lang="fi-FI" sz="1000" b="1" dirty="0">
                <a:latin typeface="Calibri" pitchFamily="34" charset="0"/>
              </a:rPr>
              <a:t> Tarjoukset</a:t>
            </a:r>
          </a:p>
        </p:txBody>
      </p:sp>
      <p:sp>
        <p:nvSpPr>
          <p:cNvPr id="49157" name="Tekstiruutu 12"/>
          <p:cNvSpPr txBox="1">
            <a:spLocks noChangeArrowheads="1"/>
          </p:cNvSpPr>
          <p:nvPr/>
        </p:nvSpPr>
        <p:spPr bwMode="auto">
          <a:xfrm>
            <a:off x="6469063" y="4132263"/>
            <a:ext cx="2438400" cy="1200150"/>
          </a:xfrm>
          <a:prstGeom prst="rect">
            <a:avLst/>
          </a:prstGeom>
          <a:noFill/>
          <a:ln w="9525">
            <a:noFill/>
            <a:miter lim="800000"/>
            <a:headEnd/>
            <a:tailEnd/>
          </a:ln>
        </p:spPr>
        <p:txBody>
          <a:bodyPr>
            <a:spAutoFit/>
          </a:bodyPr>
          <a:lstStyle/>
          <a:p>
            <a:pPr algn="ctr">
              <a:lnSpc>
                <a:spcPts val="1275"/>
              </a:lnSpc>
              <a:buClr>
                <a:schemeClr val="tx2"/>
              </a:buClr>
              <a:buFont typeface="Wingdings" pitchFamily="2" charset="2"/>
              <a:buChar char=""/>
            </a:pPr>
            <a:r>
              <a:rPr lang="fi-FI" sz="900">
                <a:latin typeface="Calibri" pitchFamily="34" charset="0"/>
              </a:rPr>
              <a:t> </a:t>
            </a:r>
            <a:r>
              <a:rPr lang="fi-FI" sz="900" b="1">
                <a:latin typeface="Calibri" pitchFamily="34" charset="0"/>
                <a:hlinkClick r:id="rId2"/>
              </a:rPr>
              <a:t>www.savonlinna.travel</a:t>
            </a:r>
            <a:endParaRPr lang="fi-FI" sz="900" b="1">
              <a:latin typeface="Calibri" pitchFamily="34" charset="0"/>
            </a:endParaRPr>
          </a:p>
          <a:p>
            <a:pPr algn="ctr">
              <a:lnSpc>
                <a:spcPts val="1275"/>
              </a:lnSpc>
              <a:buClr>
                <a:schemeClr val="tx2"/>
              </a:buClr>
              <a:buFont typeface="Wingdings" pitchFamily="2" charset="2"/>
              <a:buChar char=""/>
            </a:pPr>
            <a:r>
              <a:rPr lang="fi-FI" sz="900" b="1">
                <a:latin typeface="Calibri" pitchFamily="34" charset="0"/>
              </a:rPr>
              <a:t> Savonlinna This Week</a:t>
            </a:r>
          </a:p>
          <a:p>
            <a:pPr algn="ctr">
              <a:lnSpc>
                <a:spcPts val="1275"/>
              </a:lnSpc>
              <a:buClr>
                <a:schemeClr val="tx2"/>
              </a:buClr>
              <a:buFont typeface="Wingdings" pitchFamily="2" charset="2"/>
              <a:buChar char=""/>
            </a:pPr>
            <a:r>
              <a:rPr lang="fi-FI" sz="900">
                <a:latin typeface="Calibri" pitchFamily="34" charset="0"/>
              </a:rPr>
              <a:t> </a:t>
            </a:r>
            <a:r>
              <a:rPr lang="fi-FI" sz="900" b="1">
                <a:latin typeface="Calibri" pitchFamily="34" charset="0"/>
              </a:rPr>
              <a:t>henkilökohtainen matkailuneuvonta</a:t>
            </a:r>
          </a:p>
          <a:p>
            <a:pPr algn="ctr">
              <a:lnSpc>
                <a:spcPts val="1275"/>
              </a:lnSpc>
              <a:buClr>
                <a:schemeClr val="tx2"/>
              </a:buClr>
              <a:buFont typeface="Wingdings" pitchFamily="2" charset="2"/>
              <a:buChar char=""/>
            </a:pPr>
            <a:r>
              <a:rPr lang="fi-FI" sz="900">
                <a:latin typeface="Calibri" pitchFamily="34" charset="0"/>
              </a:rPr>
              <a:t> </a:t>
            </a:r>
            <a:r>
              <a:rPr lang="fi-FI" sz="900" b="1">
                <a:latin typeface="Calibri" pitchFamily="34" charset="0"/>
              </a:rPr>
              <a:t>mobiilipalvelut</a:t>
            </a:r>
          </a:p>
          <a:p>
            <a:pPr algn="ctr">
              <a:lnSpc>
                <a:spcPts val="1275"/>
              </a:lnSpc>
              <a:buClr>
                <a:schemeClr val="tx2"/>
              </a:buClr>
              <a:buFont typeface="Wingdings" pitchFamily="2" charset="2"/>
              <a:buChar char=""/>
            </a:pPr>
            <a:r>
              <a:rPr lang="fi-FI" sz="900" b="1">
                <a:latin typeface="Calibri" pitchFamily="34" charset="0"/>
              </a:rPr>
              <a:t> kartat</a:t>
            </a:r>
          </a:p>
          <a:p>
            <a:pPr algn="ctr">
              <a:lnSpc>
                <a:spcPts val="1275"/>
              </a:lnSpc>
              <a:buClr>
                <a:schemeClr val="tx2"/>
              </a:buClr>
              <a:buFont typeface="Wingdings" pitchFamily="2" charset="2"/>
              <a:buChar char=""/>
            </a:pPr>
            <a:r>
              <a:rPr lang="fi-FI" sz="900" b="1">
                <a:latin typeface="Calibri" pitchFamily="34" charset="0"/>
              </a:rPr>
              <a:t> seudun yhteiset infotaulut</a:t>
            </a:r>
          </a:p>
          <a:p>
            <a:pPr>
              <a:buFont typeface="Wingdings" pitchFamily="2" charset="2"/>
              <a:buChar char=""/>
            </a:pPr>
            <a:endParaRPr lang="fi-FI" sz="900">
              <a:latin typeface="Calibri" pitchFamily="34" charset="0"/>
            </a:endParaRPr>
          </a:p>
        </p:txBody>
      </p:sp>
      <p:sp>
        <p:nvSpPr>
          <p:cNvPr id="49158" name="Tekstiruutu 13"/>
          <p:cNvSpPr txBox="1">
            <a:spLocks noChangeArrowheads="1"/>
          </p:cNvSpPr>
          <p:nvPr/>
        </p:nvSpPr>
        <p:spPr bwMode="auto">
          <a:xfrm>
            <a:off x="266700" y="4184650"/>
            <a:ext cx="2438400" cy="739775"/>
          </a:xfrm>
          <a:prstGeom prst="rect">
            <a:avLst/>
          </a:prstGeom>
          <a:noFill/>
          <a:ln w="9525">
            <a:noFill/>
            <a:miter lim="800000"/>
            <a:headEnd/>
            <a:tailEnd/>
          </a:ln>
        </p:spPr>
        <p:txBody>
          <a:bodyPr>
            <a:spAutoFit/>
          </a:bodyPr>
          <a:lstStyle/>
          <a:p>
            <a:pPr algn="ctr">
              <a:lnSpc>
                <a:spcPts val="1275"/>
              </a:lnSpc>
              <a:buClr>
                <a:schemeClr val="tx2"/>
              </a:buClr>
              <a:buFont typeface="Wingdings" pitchFamily="2" charset="2"/>
              <a:buChar char=""/>
            </a:pPr>
            <a:r>
              <a:rPr lang="fi-FI" sz="900">
                <a:latin typeface="Calibri" pitchFamily="34" charset="0"/>
              </a:rPr>
              <a:t> </a:t>
            </a:r>
            <a:r>
              <a:rPr lang="fi-FI" sz="900">
                <a:latin typeface="Calibri" pitchFamily="34" charset="0"/>
                <a:hlinkClick r:id="rId2"/>
              </a:rPr>
              <a:t>www.savonlinna.travel</a:t>
            </a:r>
            <a:endParaRPr lang="fi-FI" sz="900">
              <a:latin typeface="Calibri" pitchFamily="34" charset="0"/>
            </a:endParaRPr>
          </a:p>
          <a:p>
            <a:pPr algn="ctr">
              <a:lnSpc>
                <a:spcPts val="1275"/>
              </a:lnSpc>
              <a:buClr>
                <a:schemeClr val="tx2"/>
              </a:buClr>
              <a:buFont typeface="Wingdings" pitchFamily="2" charset="2"/>
              <a:buChar char=""/>
            </a:pPr>
            <a:r>
              <a:rPr lang="fi-FI" sz="900" b="1">
                <a:latin typeface="Calibri" pitchFamily="34" charset="0"/>
              </a:rPr>
              <a:t>uutiskirjeet</a:t>
            </a:r>
          </a:p>
          <a:p>
            <a:pPr algn="ctr">
              <a:lnSpc>
                <a:spcPts val="1275"/>
              </a:lnSpc>
              <a:buClr>
                <a:schemeClr val="tx2"/>
              </a:buClr>
              <a:buFont typeface="Wingdings" pitchFamily="2" charset="2"/>
              <a:buChar char=""/>
            </a:pPr>
            <a:r>
              <a:rPr lang="fi-FI" sz="900">
                <a:latin typeface="Calibri" pitchFamily="34" charset="0"/>
              </a:rPr>
              <a:t> </a:t>
            </a:r>
            <a:r>
              <a:rPr lang="fi-FI" sz="900" b="1">
                <a:latin typeface="Calibri" pitchFamily="34" charset="0"/>
              </a:rPr>
              <a:t>Suosittelutyökalut</a:t>
            </a:r>
          </a:p>
          <a:p>
            <a:pPr algn="ctr">
              <a:lnSpc>
                <a:spcPts val="1275"/>
              </a:lnSpc>
              <a:buClr>
                <a:schemeClr val="tx2"/>
              </a:buClr>
              <a:buFont typeface="Wingdings" pitchFamily="2" charset="2"/>
              <a:buChar char=""/>
            </a:pPr>
            <a:r>
              <a:rPr lang="fi-FI" sz="900" b="1">
                <a:latin typeface="Calibri" pitchFamily="34" charset="0"/>
              </a:rPr>
              <a:t> Bloggaajat</a:t>
            </a:r>
          </a:p>
        </p:txBody>
      </p:sp>
      <p:sp>
        <p:nvSpPr>
          <p:cNvPr id="18" name="Tekstiruutu 17"/>
          <p:cNvSpPr txBox="1">
            <a:spLocks noChangeArrowheads="1"/>
          </p:cNvSpPr>
          <p:nvPr/>
        </p:nvSpPr>
        <p:spPr bwMode="auto">
          <a:xfrm>
            <a:off x="685800" y="3886200"/>
            <a:ext cx="1600200" cy="24606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spAutoFit/>
          </a:bodyPr>
          <a:lstStyle/>
          <a:p>
            <a:pPr algn="ctr"/>
            <a:r>
              <a:rPr lang="fi-FI" sz="1000" b="1">
                <a:solidFill>
                  <a:schemeClr val="tx2"/>
                </a:solidFill>
                <a:latin typeface="Avenir LT Std 85 Heavy" pitchFamily="-112" charset="0"/>
              </a:rPr>
              <a:t>Työkalut</a:t>
            </a:r>
          </a:p>
        </p:txBody>
      </p:sp>
      <p:sp>
        <p:nvSpPr>
          <p:cNvPr id="19" name="Tekstiruutu 18"/>
          <p:cNvSpPr txBox="1">
            <a:spLocks noChangeArrowheads="1"/>
          </p:cNvSpPr>
          <p:nvPr/>
        </p:nvSpPr>
        <p:spPr bwMode="auto">
          <a:xfrm>
            <a:off x="6888163" y="3886200"/>
            <a:ext cx="1600200" cy="24606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spAutoFit/>
          </a:bodyPr>
          <a:lstStyle/>
          <a:p>
            <a:pPr algn="ctr"/>
            <a:r>
              <a:rPr lang="fi-FI" sz="1000" b="1">
                <a:solidFill>
                  <a:schemeClr val="tx2"/>
                </a:solidFill>
                <a:latin typeface="Avenir LT Std 85 Heavy" pitchFamily="-112" charset="0"/>
              </a:rPr>
              <a:t>Työkalut</a:t>
            </a:r>
          </a:p>
        </p:txBody>
      </p:sp>
      <p:sp>
        <p:nvSpPr>
          <p:cNvPr id="20" name="Tekstiruutu 19"/>
          <p:cNvSpPr txBox="1">
            <a:spLocks noChangeArrowheads="1"/>
          </p:cNvSpPr>
          <p:nvPr/>
        </p:nvSpPr>
        <p:spPr bwMode="auto">
          <a:xfrm>
            <a:off x="3771900" y="1981200"/>
            <a:ext cx="1600200" cy="24606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spAutoFit/>
          </a:bodyPr>
          <a:lstStyle/>
          <a:p>
            <a:pPr algn="ctr"/>
            <a:r>
              <a:rPr lang="fi-FI" sz="1000" b="1">
                <a:solidFill>
                  <a:schemeClr val="tx2"/>
                </a:solidFill>
                <a:latin typeface="Avenir LT Std 85 Heavy" pitchFamily="-112" charset="0"/>
              </a:rPr>
              <a:t>Työkalut</a:t>
            </a:r>
          </a:p>
        </p:txBody>
      </p:sp>
      <p:sp>
        <p:nvSpPr>
          <p:cNvPr id="25" name="Kaareutuva nuoli 24"/>
          <p:cNvSpPr>
            <a:spLocks noChangeArrowheads="1"/>
          </p:cNvSpPr>
          <p:nvPr/>
        </p:nvSpPr>
        <p:spPr bwMode="auto">
          <a:xfrm>
            <a:off x="1447800" y="914400"/>
            <a:ext cx="1414463" cy="1509713"/>
          </a:xfrm>
          <a:custGeom>
            <a:avLst/>
            <a:gdLst>
              <a:gd name="T0" fmla="*/ 1061238 w 1414984"/>
              <a:gd name="T1" fmla="*/ 0 h 1510376"/>
              <a:gd name="T2" fmla="*/ 1061238 w 1414984"/>
              <a:gd name="T3" fmla="*/ 707492 h 1510376"/>
              <a:gd name="T4" fmla="*/ 176873 w 1414984"/>
              <a:gd name="T5" fmla="*/ 1510376 h 1510376"/>
              <a:gd name="T6" fmla="*/ 1414984 w 1414984"/>
              <a:gd name="T7" fmla="*/ 353746 h 1510376"/>
              <a:gd name="T8" fmla="*/ 3 60000 65536"/>
              <a:gd name="T9" fmla="*/ 1 60000 65536"/>
              <a:gd name="T10" fmla="*/ 1 60000 65536"/>
              <a:gd name="T11" fmla="*/ 0 60000 65536"/>
              <a:gd name="T12" fmla="*/ 0 w 1414984"/>
              <a:gd name="T13" fmla="*/ 0 h 1510376"/>
              <a:gd name="T14" fmla="*/ 1414984 w 1414984"/>
              <a:gd name="T15" fmla="*/ 1510376 h 1510376"/>
            </a:gdLst>
            <a:ahLst/>
            <a:cxnLst>
              <a:cxn ang="T8">
                <a:pos x="T0" y="T1"/>
              </a:cxn>
              <a:cxn ang="T9">
                <a:pos x="T2" y="T3"/>
              </a:cxn>
              <a:cxn ang="T10">
                <a:pos x="T4" y="T5"/>
              </a:cxn>
              <a:cxn ang="T11">
                <a:pos x="T6" y="T7"/>
              </a:cxn>
            </a:cxnLst>
            <a:rect l="T12" t="T13" r="T14" b="T15"/>
            <a:pathLst>
              <a:path w="1414984" h="1510376">
                <a:moveTo>
                  <a:pt x="0" y="1510376"/>
                </a:moveTo>
                <a:lnTo>
                  <a:pt x="0" y="795929"/>
                </a:lnTo>
                <a:cubicBezTo>
                  <a:pt x="0" y="454033"/>
                  <a:pt x="277160" y="176873"/>
                  <a:pt x="619055" y="176873"/>
                </a:cubicBezTo>
                <a:lnTo>
                  <a:pt x="1061238" y="176873"/>
                </a:lnTo>
                <a:lnTo>
                  <a:pt x="1061238" y="0"/>
                </a:lnTo>
                <a:lnTo>
                  <a:pt x="1414984" y="353746"/>
                </a:lnTo>
                <a:lnTo>
                  <a:pt x="1061238" y="707492"/>
                </a:lnTo>
                <a:lnTo>
                  <a:pt x="1061238" y="530619"/>
                </a:lnTo>
                <a:lnTo>
                  <a:pt x="619056" y="530619"/>
                </a:lnTo>
                <a:lnTo>
                  <a:pt x="619055" y="530619"/>
                </a:lnTo>
                <a:cubicBezTo>
                  <a:pt x="472529" y="530619"/>
                  <a:pt x="353746" y="649402"/>
                  <a:pt x="353746" y="795928"/>
                </a:cubicBezTo>
                <a:lnTo>
                  <a:pt x="353746" y="1510376"/>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i-FI">
              <a:latin typeface="+mn-lt"/>
              <a:ea typeface="+mn-ea"/>
            </a:endParaRPr>
          </a:p>
        </p:txBody>
      </p:sp>
      <p:sp>
        <p:nvSpPr>
          <p:cNvPr id="26" name="Kaareutuva nuoli 25"/>
          <p:cNvSpPr>
            <a:spLocks noChangeArrowheads="1"/>
          </p:cNvSpPr>
          <p:nvPr/>
        </p:nvSpPr>
        <p:spPr bwMode="auto">
          <a:xfrm rot="5400000">
            <a:off x="6524625" y="962025"/>
            <a:ext cx="1414463" cy="1509713"/>
          </a:xfrm>
          <a:custGeom>
            <a:avLst/>
            <a:gdLst>
              <a:gd name="T0" fmla="*/ 1061238 w 1414984"/>
              <a:gd name="T1" fmla="*/ 0 h 1510376"/>
              <a:gd name="T2" fmla="*/ 1061238 w 1414984"/>
              <a:gd name="T3" fmla="*/ 707492 h 1510376"/>
              <a:gd name="T4" fmla="*/ 176873 w 1414984"/>
              <a:gd name="T5" fmla="*/ 1510376 h 1510376"/>
              <a:gd name="T6" fmla="*/ 1414984 w 1414984"/>
              <a:gd name="T7" fmla="*/ 353746 h 1510376"/>
              <a:gd name="T8" fmla="*/ 3 60000 65536"/>
              <a:gd name="T9" fmla="*/ 1 60000 65536"/>
              <a:gd name="T10" fmla="*/ 1 60000 65536"/>
              <a:gd name="T11" fmla="*/ 0 60000 65536"/>
              <a:gd name="T12" fmla="*/ 0 w 1414984"/>
              <a:gd name="T13" fmla="*/ 0 h 1510376"/>
              <a:gd name="T14" fmla="*/ 1414984 w 1414984"/>
              <a:gd name="T15" fmla="*/ 1510376 h 1510376"/>
            </a:gdLst>
            <a:ahLst/>
            <a:cxnLst>
              <a:cxn ang="T8">
                <a:pos x="T0" y="T1"/>
              </a:cxn>
              <a:cxn ang="T9">
                <a:pos x="T2" y="T3"/>
              </a:cxn>
              <a:cxn ang="T10">
                <a:pos x="T4" y="T5"/>
              </a:cxn>
              <a:cxn ang="T11">
                <a:pos x="T6" y="T7"/>
              </a:cxn>
            </a:cxnLst>
            <a:rect l="T12" t="T13" r="T14" b="T15"/>
            <a:pathLst>
              <a:path w="1414984" h="1510376">
                <a:moveTo>
                  <a:pt x="0" y="1510376"/>
                </a:moveTo>
                <a:lnTo>
                  <a:pt x="0" y="795929"/>
                </a:lnTo>
                <a:cubicBezTo>
                  <a:pt x="0" y="454033"/>
                  <a:pt x="277160" y="176873"/>
                  <a:pt x="619055" y="176873"/>
                </a:cubicBezTo>
                <a:lnTo>
                  <a:pt x="1061238" y="176873"/>
                </a:lnTo>
                <a:lnTo>
                  <a:pt x="1061238" y="0"/>
                </a:lnTo>
                <a:lnTo>
                  <a:pt x="1414984" y="353746"/>
                </a:lnTo>
                <a:lnTo>
                  <a:pt x="1061238" y="707492"/>
                </a:lnTo>
                <a:lnTo>
                  <a:pt x="1061238" y="530619"/>
                </a:lnTo>
                <a:lnTo>
                  <a:pt x="619056" y="530619"/>
                </a:lnTo>
                <a:lnTo>
                  <a:pt x="619055" y="530619"/>
                </a:lnTo>
                <a:cubicBezTo>
                  <a:pt x="472529" y="530619"/>
                  <a:pt x="353746" y="649402"/>
                  <a:pt x="353746" y="795928"/>
                </a:cubicBezTo>
                <a:lnTo>
                  <a:pt x="353746" y="1510376"/>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i-FI">
              <a:latin typeface="+mn-lt"/>
              <a:ea typeface="+mn-ea"/>
            </a:endParaRPr>
          </a:p>
        </p:txBody>
      </p:sp>
      <p:sp>
        <p:nvSpPr>
          <p:cNvPr id="31" name="Nuoli oikealle 30"/>
          <p:cNvSpPr>
            <a:spLocks noChangeArrowheads="1"/>
          </p:cNvSpPr>
          <p:nvPr/>
        </p:nvSpPr>
        <p:spPr bwMode="auto">
          <a:xfrm rot="10800000">
            <a:off x="3352800" y="3797300"/>
            <a:ext cx="2286000" cy="822325"/>
          </a:xfrm>
          <a:prstGeom prst="rightArrow">
            <a:avLst>
              <a:gd name="adj1" fmla="val 50000"/>
              <a:gd name="adj2" fmla="val 50039"/>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lstStyle/>
          <a:p>
            <a:endParaRPr lang="fi-FI"/>
          </a:p>
        </p:txBody>
      </p:sp>
      <p:sp>
        <p:nvSpPr>
          <p:cNvPr id="49165" name="Text Box 13"/>
          <p:cNvSpPr txBox="1">
            <a:spLocks noChangeArrowheads="1"/>
          </p:cNvSpPr>
          <p:nvPr/>
        </p:nvSpPr>
        <p:spPr bwMode="auto">
          <a:xfrm>
            <a:off x="2713038" y="2486025"/>
            <a:ext cx="3748087" cy="1169551"/>
          </a:xfrm>
          <a:prstGeom prst="rect">
            <a:avLst/>
          </a:prstGeom>
          <a:noFill/>
          <a:ln w="9525">
            <a:noFill/>
            <a:miter lim="800000"/>
            <a:headEnd/>
            <a:tailEnd/>
          </a:ln>
          <a:effectLst/>
        </p:spPr>
        <p:txBody>
          <a:bodyPr>
            <a:spAutoFit/>
          </a:bodyPr>
          <a:lstStyle/>
          <a:p>
            <a:pPr algn="ctr">
              <a:buFont typeface="Wingdings" pitchFamily="2" charset="2"/>
              <a:buChar char="v"/>
            </a:pPr>
            <a:r>
              <a:rPr lang="fi-FI" sz="1000" dirty="0">
                <a:latin typeface="Calibri" pitchFamily="34" charset="0"/>
              </a:rPr>
              <a:t> </a:t>
            </a:r>
            <a:r>
              <a:rPr lang="fi-FI" sz="1000" b="1" dirty="0" err="1">
                <a:latin typeface="Calibri" pitchFamily="34" charset="0"/>
                <a:hlinkClick r:id="rId2"/>
              </a:rPr>
              <a:t>www.savonlinna.travel</a:t>
            </a:r>
            <a:r>
              <a:rPr lang="fi-FI" sz="1000" b="1" dirty="0">
                <a:latin typeface="Calibri" pitchFamily="34" charset="0"/>
              </a:rPr>
              <a:t> </a:t>
            </a:r>
          </a:p>
          <a:p>
            <a:pPr algn="ctr">
              <a:buFont typeface="Wingdings" pitchFamily="2" charset="2"/>
              <a:buChar char="v"/>
            </a:pPr>
            <a:r>
              <a:rPr lang="fi-FI" sz="1000" b="1" dirty="0">
                <a:latin typeface="Calibri" pitchFamily="34" charset="0"/>
              </a:rPr>
              <a:t> Seudun yleisesite</a:t>
            </a:r>
          </a:p>
          <a:p>
            <a:pPr algn="ctr">
              <a:buFont typeface="Wingdings" pitchFamily="2" charset="2"/>
              <a:buChar char="v"/>
            </a:pPr>
            <a:r>
              <a:rPr lang="fi-FI" sz="1000" b="1" dirty="0">
                <a:latin typeface="Calibri" pitchFamily="34" charset="0"/>
              </a:rPr>
              <a:t> Mainonta ja promootio</a:t>
            </a:r>
          </a:p>
          <a:p>
            <a:pPr algn="ctr">
              <a:buFont typeface="Wingdings" pitchFamily="2" charset="2"/>
              <a:buChar char="v"/>
            </a:pPr>
            <a:r>
              <a:rPr lang="fi-FI" sz="1000" b="1" dirty="0">
                <a:latin typeface="Calibri" pitchFamily="34" charset="0"/>
              </a:rPr>
              <a:t> Henkilökohtainen </a:t>
            </a:r>
            <a:r>
              <a:rPr lang="fi-FI" sz="1000" b="1" dirty="0" smtClean="0">
                <a:latin typeface="Calibri" pitchFamily="34" charset="0"/>
              </a:rPr>
              <a:t>myyntityö</a:t>
            </a:r>
          </a:p>
          <a:p>
            <a:pPr algn="ctr">
              <a:buFont typeface="Wingdings" pitchFamily="2" charset="2"/>
              <a:buChar char="v"/>
            </a:pPr>
            <a:r>
              <a:rPr lang="fi-FI" sz="1000" b="1" dirty="0" smtClean="0">
                <a:latin typeface="Calibri" pitchFamily="34" charset="0"/>
              </a:rPr>
              <a:t> Matkailuneuvonta</a:t>
            </a:r>
            <a:endParaRPr lang="fi-FI" sz="1000" b="1" dirty="0">
              <a:latin typeface="Calibri" pitchFamily="34" charset="0"/>
            </a:endParaRPr>
          </a:p>
          <a:p>
            <a:pPr algn="ctr">
              <a:buFont typeface="Wingdings" pitchFamily="2" charset="2"/>
              <a:buChar char="v"/>
            </a:pPr>
            <a:r>
              <a:rPr lang="fi-FI" sz="1000" b="1" dirty="0">
                <a:latin typeface="Calibri" pitchFamily="34" charset="0"/>
              </a:rPr>
              <a:t> Mediatyö</a:t>
            </a:r>
          </a:p>
          <a:p>
            <a:pPr algn="ctr">
              <a:buFont typeface="Wingdings" pitchFamily="2" charset="2"/>
              <a:buChar char="v"/>
            </a:pPr>
            <a:r>
              <a:rPr lang="fi-FI" sz="1000" b="1" dirty="0">
                <a:latin typeface="Calibri" pitchFamily="34" charset="0"/>
              </a:rPr>
              <a:t> Muiden matkailijoiden suositukset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836712"/>
            <a:ext cx="4292732" cy="580926"/>
          </a:xfrm>
        </p:spPr>
        <p:txBody>
          <a:bodyPr/>
          <a:lstStyle/>
          <a:p>
            <a:r>
              <a:rPr lang="fi-FI" sz="2000" b="1" dirty="0" smtClean="0"/>
              <a:t>Savonlinnan Seudun Matkailu Oy</a:t>
            </a:r>
            <a:endParaRPr lang="fi-FI" sz="2000" b="1" dirty="0"/>
          </a:p>
        </p:txBody>
      </p:sp>
      <p:sp>
        <p:nvSpPr>
          <p:cNvPr id="3" name="Sisällön paikkamerkki 2"/>
          <p:cNvSpPr>
            <a:spLocks noGrp="1"/>
          </p:cNvSpPr>
          <p:nvPr>
            <p:ph idx="1"/>
          </p:nvPr>
        </p:nvSpPr>
        <p:spPr>
          <a:xfrm>
            <a:off x="457200" y="1600200"/>
            <a:ext cx="3898776" cy="4525963"/>
          </a:xfrm>
        </p:spPr>
        <p:txBody>
          <a:bodyPr/>
          <a:lstStyle/>
          <a:p>
            <a:r>
              <a:rPr lang="fi-FI" sz="1800" b="1" dirty="0" smtClean="0"/>
              <a:t>Perustettu 02/10</a:t>
            </a:r>
          </a:p>
          <a:p>
            <a:r>
              <a:rPr lang="fi-FI" sz="1800" b="1" dirty="0" smtClean="0"/>
              <a:t>N. 80 osakasta</a:t>
            </a:r>
          </a:p>
          <a:p>
            <a:pPr lvl="1"/>
            <a:r>
              <a:rPr lang="fi-FI" sz="1800" dirty="0" smtClean="0"/>
              <a:t>99 % yritykset</a:t>
            </a:r>
          </a:p>
          <a:p>
            <a:pPr lvl="1"/>
            <a:r>
              <a:rPr lang="fi-FI" sz="1800" dirty="0" smtClean="0"/>
              <a:t>Liikevaihtoon sidottu markkinointimaksu</a:t>
            </a:r>
          </a:p>
          <a:p>
            <a:pPr lvl="1"/>
            <a:r>
              <a:rPr lang="fi-FI" sz="1800" dirty="0" smtClean="0"/>
              <a:t>Ei vapaamatkustajia</a:t>
            </a:r>
          </a:p>
          <a:p>
            <a:r>
              <a:rPr lang="fi-FI" sz="1800" b="1" dirty="0" smtClean="0"/>
              <a:t>Liikevaihto 1,3 milj. euroa</a:t>
            </a:r>
            <a:endParaRPr lang="fi-FI" sz="1800" dirty="0" smtClean="0"/>
          </a:p>
          <a:p>
            <a:r>
              <a:rPr lang="fi-FI" sz="1800" b="1" dirty="0" smtClean="0"/>
              <a:t>Kuntasopimukset n. 200 000 €</a:t>
            </a:r>
          </a:p>
        </p:txBody>
      </p:sp>
      <p:sp>
        <p:nvSpPr>
          <p:cNvPr id="4" name="Pyöristetty suorakulmio 3"/>
          <p:cNvSpPr/>
          <p:nvPr/>
        </p:nvSpPr>
        <p:spPr>
          <a:xfrm>
            <a:off x="5868144" y="1124744"/>
            <a:ext cx="3024336" cy="38164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26" name="Picture 2" descr="C:\Users\pia\Desktop\KesäkaudenPäättäjäiset 041.JPG"/>
          <p:cNvPicPr>
            <a:picLocks noChangeAspect="1" noChangeArrowheads="1"/>
          </p:cNvPicPr>
          <p:nvPr/>
        </p:nvPicPr>
        <p:blipFill>
          <a:blip r:embed="rId2"/>
          <a:srcRect/>
          <a:stretch>
            <a:fillRect/>
          </a:stretch>
        </p:blipFill>
        <p:spPr bwMode="auto">
          <a:xfrm>
            <a:off x="4557827" y="0"/>
            <a:ext cx="4586173" cy="51571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836712"/>
            <a:ext cx="4292732" cy="580926"/>
          </a:xfrm>
        </p:spPr>
        <p:txBody>
          <a:bodyPr/>
          <a:lstStyle/>
          <a:p>
            <a:r>
              <a:rPr lang="fi-FI" sz="2000" b="1" dirty="0" smtClean="0"/>
              <a:t>Savonlinnan Seudun Matkailu Oy</a:t>
            </a:r>
            <a:endParaRPr lang="fi-FI" sz="2000" b="1" dirty="0"/>
          </a:p>
        </p:txBody>
      </p:sp>
      <p:sp>
        <p:nvSpPr>
          <p:cNvPr id="3" name="Sisällön paikkamerkki 2"/>
          <p:cNvSpPr>
            <a:spLocks noGrp="1"/>
          </p:cNvSpPr>
          <p:nvPr>
            <p:ph idx="1"/>
          </p:nvPr>
        </p:nvSpPr>
        <p:spPr>
          <a:xfrm>
            <a:off x="457200" y="1600200"/>
            <a:ext cx="3898776" cy="4525963"/>
          </a:xfrm>
        </p:spPr>
        <p:txBody>
          <a:bodyPr/>
          <a:lstStyle/>
          <a:p>
            <a:r>
              <a:rPr lang="fi-FI" sz="1800" b="1" dirty="0" smtClean="0"/>
              <a:t>Vakinaisessa työsuhteessa oleva henkilöstö (4 </a:t>
            </a:r>
            <a:r>
              <a:rPr lang="fi-FI" sz="1800" b="1" dirty="0" err="1" smtClean="0"/>
              <a:t>hlöä</a:t>
            </a:r>
            <a:r>
              <a:rPr lang="fi-FI" sz="1800" b="1" dirty="0" smtClean="0"/>
              <a:t>)</a:t>
            </a:r>
          </a:p>
          <a:p>
            <a:pPr lvl="1"/>
            <a:r>
              <a:rPr lang="fi-FI" sz="1800" dirty="0" smtClean="0"/>
              <a:t>Toimitusjohtaja</a:t>
            </a:r>
          </a:p>
          <a:p>
            <a:pPr lvl="1"/>
            <a:r>
              <a:rPr lang="fi-FI" sz="1800" dirty="0" smtClean="0"/>
              <a:t>2 myyjää</a:t>
            </a:r>
          </a:p>
          <a:p>
            <a:pPr lvl="1"/>
            <a:r>
              <a:rPr lang="fi-FI" sz="1800" dirty="0" smtClean="0"/>
              <a:t>Tuotanto ja mediayhteistyö</a:t>
            </a:r>
          </a:p>
          <a:p>
            <a:r>
              <a:rPr lang="fi-FI" sz="1800" b="1" dirty="0" smtClean="0"/>
              <a:t>Projektihenkilöstö (2,5 </a:t>
            </a:r>
            <a:r>
              <a:rPr lang="fi-FI" sz="1800" b="1" dirty="0" err="1" smtClean="0"/>
              <a:t>hlöä</a:t>
            </a:r>
            <a:r>
              <a:rPr lang="fi-FI" sz="1800" b="1" dirty="0" smtClean="0"/>
              <a:t>)</a:t>
            </a:r>
          </a:p>
          <a:p>
            <a:pPr lvl="1"/>
            <a:r>
              <a:rPr lang="fi-FI" sz="1800" dirty="0" smtClean="0"/>
              <a:t>Projektipäällikkö, </a:t>
            </a:r>
            <a:r>
              <a:rPr lang="fi-FI" sz="1800" dirty="0" err="1" smtClean="0"/>
              <a:t>eSaimaa-hanke</a:t>
            </a:r>
            <a:endParaRPr lang="fi-FI" sz="1800" dirty="0" smtClean="0"/>
          </a:p>
          <a:p>
            <a:pPr lvl="1"/>
            <a:r>
              <a:rPr lang="fi-FI" sz="1800" dirty="0" smtClean="0"/>
              <a:t>Projektipäällikkö ja sihteeri, </a:t>
            </a:r>
            <a:r>
              <a:rPr lang="fi-FI" sz="1800" dirty="0" err="1" smtClean="0"/>
              <a:t>Lakeland</a:t>
            </a:r>
            <a:r>
              <a:rPr lang="fi-FI" sz="1800" dirty="0" smtClean="0"/>
              <a:t> </a:t>
            </a:r>
            <a:r>
              <a:rPr lang="fi-FI" sz="1800" dirty="0" err="1" smtClean="0"/>
              <a:t>Events</a:t>
            </a:r>
            <a:endParaRPr lang="fi-FI" sz="1800" dirty="0"/>
          </a:p>
        </p:txBody>
      </p:sp>
      <p:sp>
        <p:nvSpPr>
          <p:cNvPr id="4" name="Pyöristetty suorakulmio 3"/>
          <p:cNvSpPr/>
          <p:nvPr/>
        </p:nvSpPr>
        <p:spPr>
          <a:xfrm>
            <a:off x="5868144" y="1124744"/>
            <a:ext cx="3024336" cy="38164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26" name="Picture 2" descr="C:\Users\pia\Desktop\KesäkaudenPäättäjäiset 041.JPG"/>
          <p:cNvPicPr>
            <a:picLocks noChangeAspect="1" noChangeArrowheads="1"/>
          </p:cNvPicPr>
          <p:nvPr/>
        </p:nvPicPr>
        <p:blipFill>
          <a:blip r:embed="rId2"/>
          <a:srcRect/>
          <a:stretch>
            <a:fillRect/>
          </a:stretch>
        </p:blipFill>
        <p:spPr bwMode="auto">
          <a:xfrm>
            <a:off x="4557827" y="0"/>
            <a:ext cx="4586173" cy="51571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Tunnusluvut</a:t>
            </a:r>
            <a:endParaRPr lang="fi-FI" dirty="0"/>
          </a:p>
        </p:txBody>
      </p:sp>
      <p:sp>
        <p:nvSpPr>
          <p:cNvPr id="3" name="Sisällön paikkamerkki 2"/>
          <p:cNvSpPr>
            <a:spLocks noGrp="1"/>
          </p:cNvSpPr>
          <p:nvPr>
            <p:ph idx="1"/>
          </p:nvPr>
        </p:nvSpPr>
        <p:spPr/>
        <p:txBody>
          <a:bodyPr/>
          <a:lstStyle/>
          <a:p>
            <a:r>
              <a:rPr lang="fi-FI" sz="2000" dirty="0" smtClean="0"/>
              <a:t>Kulut</a:t>
            </a:r>
          </a:p>
          <a:p>
            <a:pPr lvl="1"/>
            <a:r>
              <a:rPr lang="fi-FI" sz="2000" dirty="0" smtClean="0"/>
              <a:t>Henkilöstökulut n. 230 000 euroa (+ projektit)</a:t>
            </a:r>
          </a:p>
          <a:p>
            <a:pPr lvl="1"/>
            <a:r>
              <a:rPr lang="fi-FI" sz="2000" dirty="0" smtClean="0"/>
              <a:t>Muut kulut n. 100 000 euroa </a:t>
            </a:r>
          </a:p>
          <a:p>
            <a:r>
              <a:rPr lang="fi-FI" sz="2000" dirty="0" smtClean="0"/>
              <a:t>Tulot</a:t>
            </a:r>
          </a:p>
          <a:p>
            <a:pPr lvl="1"/>
            <a:r>
              <a:rPr lang="fi-FI" sz="2000" dirty="0" smtClean="0"/>
              <a:t>Myyntikate n. 140 000 euroa</a:t>
            </a:r>
          </a:p>
          <a:p>
            <a:pPr lvl="1"/>
            <a:r>
              <a:rPr lang="fi-FI" sz="2000" dirty="0" smtClean="0"/>
              <a:t>Kuntasopimukset n. 200 000 euroa</a:t>
            </a:r>
          </a:p>
          <a:p>
            <a:pPr lvl="1"/>
            <a:endParaRPr lang="fi-FI" sz="2000" dirty="0" smtClean="0"/>
          </a:p>
          <a:p>
            <a:pPr>
              <a:buNone/>
            </a:pPr>
            <a:endParaRPr lang="fi-FI"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smtClean="0"/>
              <a:t>Markkinointi</a:t>
            </a:r>
            <a:endParaRPr lang="fi-FI" sz="3200" dirty="0"/>
          </a:p>
        </p:txBody>
      </p:sp>
      <p:sp>
        <p:nvSpPr>
          <p:cNvPr id="3" name="Sisällön paikkamerkki 2"/>
          <p:cNvSpPr>
            <a:spLocks noGrp="1"/>
          </p:cNvSpPr>
          <p:nvPr>
            <p:ph idx="1"/>
          </p:nvPr>
        </p:nvSpPr>
        <p:spPr/>
        <p:txBody>
          <a:bodyPr/>
          <a:lstStyle/>
          <a:p>
            <a:r>
              <a:rPr lang="fi-FI" sz="2000" dirty="0" smtClean="0"/>
              <a:t>Kotimaan markkinointi</a:t>
            </a:r>
          </a:p>
          <a:p>
            <a:pPr lvl="1"/>
            <a:r>
              <a:rPr lang="fi-FI" sz="1800" dirty="0" smtClean="0"/>
              <a:t>Vain valtakunnallista markkinointia, seudullisen markkinoinnin tekevät yritykset itse (Messut, yleisesitteet, Loma-Suomi, Iltalehti, sähköinen)</a:t>
            </a:r>
          </a:p>
          <a:p>
            <a:pPr lvl="1"/>
            <a:r>
              <a:rPr lang="fi-FI" sz="1800" dirty="0" smtClean="0"/>
              <a:t>Budjetti n. 100 000 euroa/vuosi</a:t>
            </a:r>
          </a:p>
          <a:p>
            <a:r>
              <a:rPr lang="fi-FI" sz="2000" dirty="0" err="1" smtClean="0"/>
              <a:t>Kv-markkinointi</a:t>
            </a:r>
            <a:endParaRPr lang="fi-FI" sz="2000" dirty="0" smtClean="0"/>
          </a:p>
          <a:p>
            <a:pPr lvl="1"/>
            <a:r>
              <a:rPr lang="fi-FI" sz="1800" dirty="0" smtClean="0"/>
              <a:t>Yhteistyössä Mikkelin kanssa (</a:t>
            </a:r>
            <a:r>
              <a:rPr lang="fi-FI" sz="1800" dirty="0" err="1" smtClean="0"/>
              <a:t>VisitSaimaa-hanke</a:t>
            </a:r>
            <a:r>
              <a:rPr lang="fi-FI" sz="1800" dirty="0" smtClean="0"/>
              <a:t>)</a:t>
            </a:r>
          </a:p>
          <a:p>
            <a:pPr lvl="1"/>
            <a:r>
              <a:rPr lang="fi-FI" sz="1800" dirty="0" smtClean="0"/>
              <a:t>Budjetti n. 500 000 euroa/vuosi</a:t>
            </a:r>
            <a:endParaRPr lang="fi-FI"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Yleislinjaukset</a:t>
            </a:r>
            <a:endParaRPr lang="fi-FI" dirty="0"/>
          </a:p>
        </p:txBody>
      </p:sp>
      <p:sp>
        <p:nvSpPr>
          <p:cNvPr id="3" name="Sisällön paikkamerkki 2"/>
          <p:cNvSpPr>
            <a:spLocks noGrp="1"/>
          </p:cNvSpPr>
          <p:nvPr>
            <p:ph idx="1"/>
          </p:nvPr>
        </p:nvSpPr>
        <p:spPr/>
        <p:txBody>
          <a:bodyPr/>
          <a:lstStyle/>
          <a:p>
            <a:r>
              <a:rPr lang="fi-FI" sz="2000" dirty="0" err="1" smtClean="0"/>
              <a:t>Indisasiakkaat</a:t>
            </a:r>
            <a:r>
              <a:rPr lang="fi-FI" sz="2000" dirty="0" smtClean="0"/>
              <a:t> verkkoon (</a:t>
            </a:r>
            <a:r>
              <a:rPr lang="fi-FI" sz="2000" dirty="0" err="1" smtClean="0"/>
              <a:t>info&amp;myynti</a:t>
            </a:r>
            <a:r>
              <a:rPr lang="fi-FI" sz="2000" dirty="0" smtClean="0"/>
              <a:t>)</a:t>
            </a:r>
          </a:p>
          <a:p>
            <a:pPr lvl="1"/>
            <a:r>
              <a:rPr lang="fi-FI" sz="1800" dirty="0" smtClean="0"/>
              <a:t>Toimiva verkkopalvelu</a:t>
            </a:r>
          </a:p>
          <a:p>
            <a:pPr lvl="1"/>
            <a:r>
              <a:rPr lang="fi-FI" sz="1800" dirty="0" smtClean="0"/>
              <a:t>Maksullinen neuvonta</a:t>
            </a:r>
          </a:p>
          <a:p>
            <a:pPr lvl="1"/>
            <a:r>
              <a:rPr lang="fi-FI" sz="1800" dirty="0" smtClean="0"/>
              <a:t>Reipas palvelumaksu</a:t>
            </a:r>
          </a:p>
          <a:p>
            <a:pPr lvl="1"/>
            <a:r>
              <a:rPr lang="fi-FI" sz="1800" dirty="0" smtClean="0"/>
              <a:t>Supistetut aukioloajat</a:t>
            </a:r>
          </a:p>
          <a:p>
            <a:pPr lvl="1"/>
            <a:r>
              <a:rPr lang="fi-FI" sz="1800" dirty="0" smtClean="0"/>
              <a:t>Matkailuneuvonnan työkalut yrityksille</a:t>
            </a:r>
          </a:p>
          <a:p>
            <a:r>
              <a:rPr lang="fi-FI" sz="2000" smtClean="0"/>
              <a:t>Painotus ryhmämyyntiin</a:t>
            </a:r>
            <a:endParaRPr lang="fi-FI"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Talvi14"/>
          <p:cNvPicPr>
            <a:picLocks noChangeAspect="1" noChangeArrowheads="1"/>
          </p:cNvPicPr>
          <p:nvPr/>
        </p:nvPicPr>
        <p:blipFill>
          <a:blip r:embed="rId2"/>
          <a:srcRect/>
          <a:stretch>
            <a:fillRect/>
          </a:stretch>
        </p:blipFill>
        <p:spPr bwMode="auto">
          <a:xfrm>
            <a:off x="4932363" y="0"/>
            <a:ext cx="4211637" cy="5170488"/>
          </a:xfrm>
          <a:prstGeom prst="rect">
            <a:avLst/>
          </a:prstGeom>
          <a:noFill/>
          <a:ln w="9525">
            <a:noFill/>
            <a:miter lim="800000"/>
            <a:headEnd/>
            <a:tailEnd/>
          </a:ln>
        </p:spPr>
      </p:pic>
      <p:sp>
        <p:nvSpPr>
          <p:cNvPr id="66565" name="Text Box 5"/>
          <p:cNvSpPr txBox="1">
            <a:spLocks noChangeArrowheads="1"/>
          </p:cNvSpPr>
          <p:nvPr/>
        </p:nvSpPr>
        <p:spPr bwMode="auto">
          <a:xfrm>
            <a:off x="323850" y="908050"/>
            <a:ext cx="4248150" cy="5356225"/>
          </a:xfrm>
          <a:prstGeom prst="rect">
            <a:avLst/>
          </a:prstGeom>
          <a:noFill/>
          <a:ln w="9525">
            <a:noFill/>
            <a:miter lim="800000"/>
            <a:headEnd/>
            <a:tailEnd/>
          </a:ln>
          <a:effectLst/>
        </p:spPr>
        <p:txBody>
          <a:bodyPr>
            <a:spAutoFit/>
          </a:bodyPr>
          <a:lstStyle/>
          <a:p>
            <a:pPr defTabSz="914400">
              <a:defRPr/>
            </a:pPr>
            <a:r>
              <a:rPr lang="fi-FI" b="1" cap="all" dirty="0">
                <a:latin typeface="Calibri" pitchFamily="34" charset="0"/>
              </a:rPr>
              <a:t>Sähköiset palvelut </a:t>
            </a:r>
          </a:p>
          <a:p>
            <a:pPr defTabSz="914400">
              <a:defRPr/>
            </a:pPr>
            <a:endParaRPr lang="fi-FI" dirty="0">
              <a:latin typeface="Calibri" pitchFamily="34" charset="0"/>
            </a:endParaRPr>
          </a:p>
          <a:p>
            <a:pPr defTabSz="914400">
              <a:defRPr/>
            </a:pPr>
            <a:r>
              <a:rPr lang="fi-FI" b="1" dirty="0" err="1">
                <a:latin typeface="Calibri" pitchFamily="34" charset="0"/>
                <a:hlinkClick r:id="rId3"/>
              </a:rPr>
              <a:t>www.savonlinna.travel</a:t>
            </a:r>
            <a:r>
              <a:rPr lang="fi-FI" b="1" dirty="0">
                <a:latin typeface="Calibri" pitchFamily="34" charset="0"/>
              </a:rPr>
              <a:t> </a:t>
            </a:r>
          </a:p>
          <a:p>
            <a:pPr lvl="1" defTabSz="914400">
              <a:defRPr/>
            </a:pPr>
            <a:r>
              <a:rPr lang="fi-FI" dirty="0">
                <a:latin typeface="Calibri" pitchFamily="34" charset="0"/>
              </a:rPr>
              <a:t>-infosivusto ja  verkkokauppa</a:t>
            </a:r>
          </a:p>
          <a:p>
            <a:pPr lvl="1" defTabSz="914400">
              <a:defRPr/>
            </a:pPr>
            <a:endParaRPr lang="fi-FI" dirty="0">
              <a:latin typeface="Calibri" pitchFamily="34" charset="0"/>
            </a:endParaRPr>
          </a:p>
          <a:p>
            <a:pPr defTabSz="914400">
              <a:defRPr/>
            </a:pPr>
            <a:r>
              <a:rPr lang="fi-FI" b="1" dirty="0" err="1">
                <a:latin typeface="Calibri" pitchFamily="34" charset="0"/>
              </a:rPr>
              <a:t>eSaimaa</a:t>
            </a:r>
            <a:r>
              <a:rPr lang="fi-FI" b="1" dirty="0">
                <a:latin typeface="Calibri" pitchFamily="34" charset="0"/>
              </a:rPr>
              <a:t> </a:t>
            </a:r>
            <a:r>
              <a:rPr lang="fi-FI" b="1" dirty="0" err="1">
                <a:latin typeface="Calibri" pitchFamily="34" charset="0"/>
              </a:rPr>
              <a:t>Expert</a:t>
            </a:r>
            <a:r>
              <a:rPr lang="fi-FI" b="1" dirty="0">
                <a:latin typeface="Calibri" pitchFamily="34" charset="0"/>
              </a:rPr>
              <a:t> </a:t>
            </a:r>
          </a:p>
          <a:p>
            <a:pPr lvl="1" defTabSz="914400">
              <a:buFontTx/>
              <a:buChar char="-"/>
              <a:defRPr/>
            </a:pPr>
            <a:r>
              <a:rPr lang="fi-FI" dirty="0">
                <a:latin typeface="Calibri" pitchFamily="34" charset="0"/>
              </a:rPr>
              <a:t>matkanjärjestäjäpalvelu </a:t>
            </a:r>
          </a:p>
          <a:p>
            <a:pPr lvl="1" defTabSz="914400">
              <a:defRPr/>
            </a:pPr>
            <a:endParaRPr lang="fi-FI" dirty="0">
              <a:latin typeface="Calibri" pitchFamily="34" charset="0"/>
            </a:endParaRPr>
          </a:p>
          <a:p>
            <a:pPr defTabSz="914400">
              <a:defRPr/>
            </a:pPr>
            <a:r>
              <a:rPr lang="fi-FI" b="1" dirty="0">
                <a:latin typeface="Calibri" pitchFamily="34" charset="0"/>
              </a:rPr>
              <a:t>Savonlinna Travel Media</a:t>
            </a:r>
          </a:p>
          <a:p>
            <a:pPr lvl="1" defTabSz="914400">
              <a:buFont typeface="Arial" pitchFamily="34" charset="0"/>
              <a:buChar char="•"/>
              <a:defRPr/>
            </a:pPr>
            <a:r>
              <a:rPr lang="fi-FI" dirty="0">
                <a:latin typeface="Calibri" pitchFamily="34" charset="0"/>
              </a:rPr>
              <a:t> mediapalvelu (kuvat,   lehdistötiedotteet yms.)</a:t>
            </a:r>
          </a:p>
          <a:p>
            <a:pPr defTabSz="914400">
              <a:defRPr/>
            </a:pPr>
            <a:endParaRPr lang="fi-FI" dirty="0">
              <a:latin typeface="Calibri" pitchFamily="34" charset="0"/>
            </a:endParaRPr>
          </a:p>
          <a:p>
            <a:pPr defTabSz="914400">
              <a:defRPr/>
            </a:pPr>
            <a:r>
              <a:rPr lang="fi-FI" b="1" dirty="0" err="1">
                <a:latin typeface="Calibri" pitchFamily="34" charset="0"/>
              </a:rPr>
              <a:t>Savonlinna.travel</a:t>
            </a:r>
            <a:r>
              <a:rPr lang="fi-FI" b="1" dirty="0">
                <a:latin typeface="Calibri" pitchFamily="34" charset="0"/>
              </a:rPr>
              <a:t> Vip Club </a:t>
            </a:r>
          </a:p>
          <a:p>
            <a:pPr defTabSz="914400">
              <a:defRPr/>
            </a:pPr>
            <a:r>
              <a:rPr lang="fi-FI" dirty="0">
                <a:latin typeface="Calibri" pitchFamily="34" charset="0"/>
              </a:rPr>
              <a:t>        - suoramarkkinointi ja </a:t>
            </a:r>
            <a:r>
              <a:rPr lang="fi-FI" dirty="0" err="1">
                <a:latin typeface="Calibri" pitchFamily="34" charset="0"/>
              </a:rPr>
              <a:t>Facebook</a:t>
            </a:r>
            <a:endParaRPr lang="fi-FI" dirty="0">
              <a:latin typeface="Calibri" pitchFamily="34" charset="0"/>
            </a:endParaRPr>
          </a:p>
          <a:p>
            <a:pPr defTabSz="914400">
              <a:buFontTx/>
              <a:buChar char="-"/>
              <a:defRPr/>
            </a:pPr>
            <a:endParaRPr lang="fi-FI" dirty="0">
              <a:latin typeface="Calibri" pitchFamily="34" charset="0"/>
            </a:endParaRPr>
          </a:p>
          <a:p>
            <a:pPr defTabSz="914400">
              <a:buFontTx/>
              <a:buChar char="-"/>
              <a:defRPr/>
            </a:pPr>
            <a:endParaRPr lang="fi-FI" dirty="0">
              <a:latin typeface="Calibri" pitchFamily="34" charset="0"/>
            </a:endParaRPr>
          </a:p>
          <a:p>
            <a:pPr defTabSz="914400">
              <a:buFontTx/>
              <a:buChar char="-"/>
              <a:defRPr/>
            </a:pPr>
            <a:endParaRPr lang="fi-FI" dirty="0">
              <a:latin typeface="Calibri" pitchFamily="34" charset="0"/>
            </a:endParaRPr>
          </a:p>
          <a:p>
            <a:pPr defTabSz="914400">
              <a:buFontTx/>
              <a:buChar char="-"/>
              <a:defRPr/>
            </a:pPr>
            <a:endParaRPr lang="fi-FI" dirty="0">
              <a:latin typeface="Calibri" pitchFamily="34" charset="0"/>
            </a:endParaRPr>
          </a:p>
          <a:p>
            <a:pPr defTabSz="914400">
              <a:defRPr/>
            </a:pPr>
            <a:r>
              <a:rPr lang="fi-FI" dirty="0">
                <a:latin typeface="Calibri"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651</TotalTime>
  <Words>488</Words>
  <Application>Microsoft Office PowerPoint</Application>
  <PresentationFormat>Näytössä katseltava diaesitys (4:3)</PresentationFormat>
  <Paragraphs>170</Paragraphs>
  <Slides>14</Slides>
  <Notes>0</Notes>
  <HiddenSlides>0</HiddenSlides>
  <MMClips>0</MMClips>
  <ScaleCrop>false</ScaleCrop>
  <HeadingPairs>
    <vt:vector size="4" baseType="variant">
      <vt:variant>
        <vt:lpstr>Teema</vt:lpstr>
      </vt:variant>
      <vt:variant>
        <vt:i4>1</vt:i4>
      </vt:variant>
      <vt:variant>
        <vt:lpstr>Dian otsikot</vt:lpstr>
      </vt:variant>
      <vt:variant>
        <vt:i4>14</vt:i4>
      </vt:variant>
    </vt:vector>
  </HeadingPairs>
  <TitlesOfParts>
    <vt:vector size="15" baseType="lpstr">
      <vt:lpstr>Office-teema</vt:lpstr>
      <vt:lpstr>Dia 1</vt:lpstr>
      <vt:lpstr>Savonlinnan Seudun Matkailu Oy</vt:lpstr>
      <vt:lpstr>Dia 3</vt:lpstr>
      <vt:lpstr>Savonlinnan Seudun Matkailu Oy</vt:lpstr>
      <vt:lpstr>Savonlinnan Seudun Matkailu Oy</vt:lpstr>
      <vt:lpstr>Tunnusluvut</vt:lpstr>
      <vt:lpstr>Markkinointi</vt:lpstr>
      <vt:lpstr>Yleislinjaukset</vt:lpstr>
      <vt:lpstr>Dia 9</vt:lpstr>
      <vt:lpstr>Dia 10</vt:lpstr>
      <vt:lpstr>Verkkokaupan myynti</vt:lpstr>
      <vt:lpstr>Dia 12</vt:lpstr>
      <vt:lpstr>Dia 13</vt:lpstr>
      <vt:lpstr>Dia 14</vt:lpstr>
    </vt:vector>
  </TitlesOfParts>
  <Company>Mainostoimisto AIMO Oy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Katri Tiainen</dc:creator>
  <cp:lastModifiedBy>Hannu Komu</cp:lastModifiedBy>
  <cp:revision>46</cp:revision>
  <dcterms:created xsi:type="dcterms:W3CDTF">2010-02-18T13:50:53Z</dcterms:created>
  <dcterms:modified xsi:type="dcterms:W3CDTF">2010-10-01T19:12:16Z</dcterms:modified>
</cp:coreProperties>
</file>